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8" r:id="rId2"/>
    <p:sldId id="305" r:id="rId3"/>
    <p:sldId id="300" r:id="rId4"/>
    <p:sldId id="301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03" r:id="rId13"/>
    <p:sldId id="313" r:id="rId14"/>
    <p:sldId id="314" r:id="rId15"/>
    <p:sldId id="315" r:id="rId16"/>
    <p:sldId id="302" r:id="rId17"/>
    <p:sldId id="316" r:id="rId18"/>
    <p:sldId id="317" r:id="rId19"/>
    <p:sldId id="29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6" r:id="rId28"/>
    <p:sldId id="327" r:id="rId29"/>
    <p:sldId id="328" r:id="rId30"/>
    <p:sldId id="256" r:id="rId31"/>
    <p:sldId id="282" r:id="rId32"/>
    <p:sldId id="257" r:id="rId33"/>
    <p:sldId id="261" r:id="rId34"/>
    <p:sldId id="262" r:id="rId35"/>
    <p:sldId id="263" r:id="rId36"/>
    <p:sldId id="265" r:id="rId37"/>
    <p:sldId id="266" r:id="rId38"/>
    <p:sldId id="268" r:id="rId39"/>
    <p:sldId id="267" r:id="rId40"/>
    <p:sldId id="269" r:id="rId41"/>
    <p:sldId id="274" r:id="rId42"/>
    <p:sldId id="276" r:id="rId43"/>
    <p:sldId id="277" r:id="rId44"/>
    <p:sldId id="283" r:id="rId45"/>
    <p:sldId id="304" r:id="rId46"/>
    <p:sldId id="27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82803"/>
  </p:normalViewPr>
  <p:slideViewPr>
    <p:cSldViewPr snapToGrid="0">
      <p:cViewPr>
        <p:scale>
          <a:sx n="66" d="100"/>
          <a:sy n="66" d="100"/>
        </p:scale>
        <p:origin x="1584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-Arbeitsblat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-Arbeitsblat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-Arbeitsblat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-Arbeitsblat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-Arbeitsblat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Anti-social behaviour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397439.0</c:v>
                </c:pt>
                <c:pt idx="1">
                  <c:v>394211.0</c:v>
                </c:pt>
                <c:pt idx="2">
                  <c:v>463867.0</c:v>
                </c:pt>
                <c:pt idx="3">
                  <c:v>489235.0</c:v>
                </c:pt>
                <c:pt idx="4">
                  <c:v>519584.0</c:v>
                </c:pt>
                <c:pt idx="5">
                  <c:v>538900.0</c:v>
                </c:pt>
                <c:pt idx="6">
                  <c:v>591480.0</c:v>
                </c:pt>
                <c:pt idx="7">
                  <c:v>549332.0</c:v>
                </c:pt>
                <c:pt idx="8">
                  <c:v>682740.0</c:v>
                </c:pt>
                <c:pt idx="9">
                  <c:v>521226.0</c:v>
                </c:pt>
                <c:pt idx="10">
                  <c:v>443766.0</c:v>
                </c:pt>
                <c:pt idx="11">
                  <c:v>400713.0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Bicycle theft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16319.0</c:v>
                </c:pt>
                <c:pt idx="1">
                  <c:v>15566.0</c:v>
                </c:pt>
                <c:pt idx="2">
                  <c:v>19026.0</c:v>
                </c:pt>
                <c:pt idx="3">
                  <c:v>20507.0</c:v>
                </c:pt>
                <c:pt idx="4">
                  <c:v>22668.0</c:v>
                </c:pt>
                <c:pt idx="5">
                  <c:v>24087.0</c:v>
                </c:pt>
                <c:pt idx="6">
                  <c:v>26730.0</c:v>
                </c:pt>
                <c:pt idx="7">
                  <c:v>26329.0</c:v>
                </c:pt>
                <c:pt idx="8">
                  <c:v>37996.0</c:v>
                </c:pt>
                <c:pt idx="9">
                  <c:v>28398.0</c:v>
                </c:pt>
                <c:pt idx="10">
                  <c:v>22641.0</c:v>
                </c:pt>
                <c:pt idx="11">
                  <c:v>16424.0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Burglary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108067.0</c:v>
                </c:pt>
                <c:pt idx="1">
                  <c:v>99876.0</c:v>
                </c:pt>
                <c:pt idx="2">
                  <c:v>104364.0</c:v>
                </c:pt>
                <c:pt idx="3">
                  <c:v>96634.0</c:v>
                </c:pt>
                <c:pt idx="4">
                  <c:v>97674.0</c:v>
                </c:pt>
                <c:pt idx="5">
                  <c:v>93828.0</c:v>
                </c:pt>
                <c:pt idx="6">
                  <c:v>96201.0</c:v>
                </c:pt>
                <c:pt idx="7">
                  <c:v>98578.0</c:v>
                </c:pt>
                <c:pt idx="8">
                  <c:v>133460.0</c:v>
                </c:pt>
                <c:pt idx="9">
                  <c:v>109430.0</c:v>
                </c:pt>
                <c:pt idx="10">
                  <c:v>114007.0</c:v>
                </c:pt>
                <c:pt idx="11">
                  <c:v>107699.0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Criminal damage and arson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121599.0</c:v>
                </c:pt>
                <c:pt idx="1">
                  <c:v>118670.0</c:v>
                </c:pt>
                <c:pt idx="2">
                  <c:v>133525.0</c:v>
                </c:pt>
                <c:pt idx="3">
                  <c:v>130274.0</c:v>
                </c:pt>
                <c:pt idx="4">
                  <c:v>134415.0</c:v>
                </c:pt>
                <c:pt idx="5">
                  <c:v>129870.0</c:v>
                </c:pt>
                <c:pt idx="6">
                  <c:v>133884.0</c:v>
                </c:pt>
                <c:pt idx="7">
                  <c:v>132711.0</c:v>
                </c:pt>
                <c:pt idx="8">
                  <c:v>171089.0</c:v>
                </c:pt>
                <c:pt idx="9">
                  <c:v>132793.0</c:v>
                </c:pt>
                <c:pt idx="10">
                  <c:v>130266.0</c:v>
                </c:pt>
                <c:pt idx="11">
                  <c:v>125320.0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Drugs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40619.0</c:v>
                </c:pt>
                <c:pt idx="1">
                  <c:v>36608.0</c:v>
                </c:pt>
                <c:pt idx="2">
                  <c:v>39863.0</c:v>
                </c:pt>
                <c:pt idx="3">
                  <c:v>37853.0</c:v>
                </c:pt>
                <c:pt idx="4">
                  <c:v>38603.0</c:v>
                </c:pt>
                <c:pt idx="5">
                  <c:v>37618.0</c:v>
                </c:pt>
                <c:pt idx="6">
                  <c:v>38067.0</c:v>
                </c:pt>
                <c:pt idx="7">
                  <c:v>36955.0</c:v>
                </c:pt>
                <c:pt idx="8">
                  <c:v>49528.0</c:v>
                </c:pt>
                <c:pt idx="9">
                  <c:v>42778.0</c:v>
                </c:pt>
                <c:pt idx="10">
                  <c:v>41503.0</c:v>
                </c:pt>
                <c:pt idx="11">
                  <c:v>39618.0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 crime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Sheet1!$G$2:$G$13</c:f>
              <c:numCache>
                <c:formatCode>General</c:formatCode>
                <c:ptCount val="12"/>
                <c:pt idx="0">
                  <c:v>13876.0</c:v>
                </c:pt>
                <c:pt idx="1">
                  <c:v>13836.0</c:v>
                </c:pt>
                <c:pt idx="2">
                  <c:v>15034.0</c:v>
                </c:pt>
                <c:pt idx="3">
                  <c:v>14421.0</c:v>
                </c:pt>
                <c:pt idx="4">
                  <c:v>14995.0</c:v>
                </c:pt>
                <c:pt idx="5">
                  <c:v>15241.0</c:v>
                </c:pt>
                <c:pt idx="6">
                  <c:v>15604.0</c:v>
                </c:pt>
                <c:pt idx="7">
                  <c:v>14180.0</c:v>
                </c:pt>
                <c:pt idx="8">
                  <c:v>19154.0</c:v>
                </c:pt>
                <c:pt idx="9">
                  <c:v>13847.0</c:v>
                </c:pt>
                <c:pt idx="10">
                  <c:v>13341.0</c:v>
                </c:pt>
                <c:pt idx="11">
                  <c:v>12616.0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Other theft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Sheet1!$H$2:$H$13</c:f>
              <c:numCache>
                <c:formatCode>General</c:formatCode>
                <c:ptCount val="12"/>
                <c:pt idx="0">
                  <c:v>111514.0</c:v>
                </c:pt>
                <c:pt idx="1">
                  <c:v>108948.0</c:v>
                </c:pt>
                <c:pt idx="2">
                  <c:v>122855.0</c:v>
                </c:pt>
                <c:pt idx="3">
                  <c:v>120323.0</c:v>
                </c:pt>
                <c:pt idx="4">
                  <c:v>127174.0</c:v>
                </c:pt>
                <c:pt idx="5">
                  <c:v>129547.0</c:v>
                </c:pt>
                <c:pt idx="6">
                  <c:v>134542.0</c:v>
                </c:pt>
                <c:pt idx="7">
                  <c:v>129610.0</c:v>
                </c:pt>
                <c:pt idx="8">
                  <c:v>169030.0</c:v>
                </c:pt>
                <c:pt idx="9">
                  <c:v>126600.0</c:v>
                </c:pt>
                <c:pt idx="10">
                  <c:v>121986.0</c:v>
                </c:pt>
                <c:pt idx="11">
                  <c:v>116844.0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Public disorder and weapons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Sheet1!$I$2:$I$13</c:f>
              <c:numCache>
                <c:formatCode>General</c:formatCode>
                <c:ptCount val="12"/>
                <c:pt idx="0">
                  <c:v>43094.0</c:v>
                </c:pt>
                <c:pt idx="1">
                  <c:v>42026.0</c:v>
                </c:pt>
                <c:pt idx="2">
                  <c:v>49507.0</c:v>
                </c:pt>
                <c:pt idx="3">
                  <c:v>50567.0</c:v>
                </c:pt>
                <c:pt idx="4">
                  <c:v>54944.0</c:v>
                </c:pt>
                <c:pt idx="5">
                  <c:v>58775.0</c:v>
                </c:pt>
                <c:pt idx="6">
                  <c:v>63225.0</c:v>
                </c:pt>
                <c:pt idx="7">
                  <c:v>58363.0</c:v>
                </c:pt>
                <c:pt idx="8">
                  <c:v>72807.0</c:v>
                </c:pt>
                <c:pt idx="9">
                  <c:v>47692.0</c:v>
                </c:pt>
                <c:pt idx="10">
                  <c:v>45215.0</c:v>
                </c:pt>
                <c:pt idx="11">
                  <c:v>43555.0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Robbery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Sheet1!$J$2:$J$13</c:f>
              <c:numCache>
                <c:formatCode>General</c:formatCode>
                <c:ptCount val="12"/>
                <c:pt idx="0">
                  <c:v>13265.0</c:v>
                </c:pt>
                <c:pt idx="1">
                  <c:v>11981.0</c:v>
                </c:pt>
                <c:pt idx="2">
                  <c:v>12694.0</c:v>
                </c:pt>
                <c:pt idx="3">
                  <c:v>11676.0</c:v>
                </c:pt>
                <c:pt idx="4">
                  <c:v>12296.0</c:v>
                </c:pt>
                <c:pt idx="5">
                  <c:v>12045.0</c:v>
                </c:pt>
                <c:pt idx="6">
                  <c:v>12415.0</c:v>
                </c:pt>
                <c:pt idx="7">
                  <c:v>12676.0</c:v>
                </c:pt>
                <c:pt idx="8">
                  <c:v>17592.0</c:v>
                </c:pt>
                <c:pt idx="9">
                  <c:v>13649.0</c:v>
                </c:pt>
                <c:pt idx="10">
                  <c:v>13438.0</c:v>
                </c:pt>
                <c:pt idx="11">
                  <c:v>12872.0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Shoplifting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Sheet1!$K$2:$K$13</c:f>
              <c:numCache>
                <c:formatCode>General</c:formatCode>
                <c:ptCount val="12"/>
                <c:pt idx="0">
                  <c:v>78120.0</c:v>
                </c:pt>
                <c:pt idx="1">
                  <c:v>80968.0</c:v>
                </c:pt>
                <c:pt idx="2">
                  <c:v>87842.0</c:v>
                </c:pt>
                <c:pt idx="3">
                  <c:v>85723.0</c:v>
                </c:pt>
                <c:pt idx="4">
                  <c:v>86275.0</c:v>
                </c:pt>
                <c:pt idx="5">
                  <c:v>84054.0</c:v>
                </c:pt>
                <c:pt idx="6">
                  <c:v>83993.0</c:v>
                </c:pt>
                <c:pt idx="7">
                  <c:v>84465.0</c:v>
                </c:pt>
                <c:pt idx="8">
                  <c:v>109288.0</c:v>
                </c:pt>
                <c:pt idx="9">
                  <c:v>83675.0</c:v>
                </c:pt>
                <c:pt idx="10">
                  <c:v>82480.0</c:v>
                </c:pt>
                <c:pt idx="11">
                  <c:v>76735.0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Theft from the person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Sheet1!$L$2:$L$13</c:f>
              <c:numCache>
                <c:formatCode>General</c:formatCode>
                <c:ptCount val="12"/>
                <c:pt idx="0">
                  <c:v>20616.0</c:v>
                </c:pt>
                <c:pt idx="1">
                  <c:v>19708.0</c:v>
                </c:pt>
                <c:pt idx="2">
                  <c:v>21068.0</c:v>
                </c:pt>
                <c:pt idx="3">
                  <c:v>19024.0</c:v>
                </c:pt>
                <c:pt idx="4">
                  <c:v>20032.0</c:v>
                </c:pt>
                <c:pt idx="5">
                  <c:v>19260.0</c:v>
                </c:pt>
                <c:pt idx="6">
                  <c:v>19791.0</c:v>
                </c:pt>
                <c:pt idx="7">
                  <c:v>19707.0</c:v>
                </c:pt>
                <c:pt idx="8">
                  <c:v>27803.0</c:v>
                </c:pt>
                <c:pt idx="9">
                  <c:v>22362.0</c:v>
                </c:pt>
                <c:pt idx="10">
                  <c:v>23614.0</c:v>
                </c:pt>
                <c:pt idx="11">
                  <c:v>24099.0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Vehicle crime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Sheet1!$M$2:$M$13</c:f>
              <c:numCache>
                <c:formatCode>General</c:formatCode>
                <c:ptCount val="12"/>
                <c:pt idx="0">
                  <c:v>91521.0</c:v>
                </c:pt>
                <c:pt idx="1">
                  <c:v>85037.0</c:v>
                </c:pt>
                <c:pt idx="2">
                  <c:v>91223.0</c:v>
                </c:pt>
                <c:pt idx="3">
                  <c:v>87513.0</c:v>
                </c:pt>
                <c:pt idx="4">
                  <c:v>90891.0</c:v>
                </c:pt>
                <c:pt idx="5">
                  <c:v>87936.0</c:v>
                </c:pt>
                <c:pt idx="6">
                  <c:v>88857.0</c:v>
                </c:pt>
                <c:pt idx="7">
                  <c:v>91131.0</c:v>
                </c:pt>
                <c:pt idx="8">
                  <c:v>125058.0</c:v>
                </c:pt>
                <c:pt idx="9">
                  <c:v>97252.0</c:v>
                </c:pt>
                <c:pt idx="10">
                  <c:v>94324.0</c:v>
                </c:pt>
                <c:pt idx="11">
                  <c:v>88487.0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Violence and sexual offences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80000"/>
                  <a:lumOff val="20000"/>
                </a:schemeClr>
              </a:solidFill>
              <a:ln w="9525">
                <a:solidFill>
                  <a:schemeClr val="accent1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Sheet1!$N$2:$N$13</c:f>
              <c:numCache>
                <c:formatCode>General</c:formatCode>
                <c:ptCount val="12"/>
                <c:pt idx="0">
                  <c:v>215020.0</c:v>
                </c:pt>
                <c:pt idx="1">
                  <c:v>205588.0</c:v>
                </c:pt>
                <c:pt idx="2">
                  <c:v>233448.0</c:v>
                </c:pt>
                <c:pt idx="3">
                  <c:v>226937.0</c:v>
                </c:pt>
                <c:pt idx="4">
                  <c:v>250647.0</c:v>
                </c:pt>
                <c:pt idx="5">
                  <c:v>256465.0</c:v>
                </c:pt>
                <c:pt idx="6">
                  <c:v>271153.0</c:v>
                </c:pt>
                <c:pt idx="7">
                  <c:v>252231.0</c:v>
                </c:pt>
                <c:pt idx="8">
                  <c:v>314103.0</c:v>
                </c:pt>
                <c:pt idx="9">
                  <c:v>218383.0</c:v>
                </c:pt>
                <c:pt idx="10">
                  <c:v>215198.0</c:v>
                </c:pt>
                <c:pt idx="11">
                  <c:v>219062.0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7053600"/>
        <c:axId val="387055232"/>
      </c:lineChart>
      <c:catAx>
        <c:axId val="38705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7055232"/>
        <c:crosses val="autoZero"/>
        <c:auto val="1"/>
        <c:lblAlgn val="ctr"/>
        <c:lblOffset val="100"/>
        <c:noMultiLvlLbl val="0"/>
      </c:catAx>
      <c:valAx>
        <c:axId val="38705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705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695846511723157"/>
          <c:w val="1.0"/>
          <c:h val="0.2870989368770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Bicycle theft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16319.0</c:v>
                </c:pt>
                <c:pt idx="1">
                  <c:v>15566.0</c:v>
                </c:pt>
                <c:pt idx="2">
                  <c:v>19026.0</c:v>
                </c:pt>
                <c:pt idx="3">
                  <c:v>20507.0</c:v>
                </c:pt>
                <c:pt idx="4">
                  <c:v>22668.0</c:v>
                </c:pt>
                <c:pt idx="5">
                  <c:v>24087.0</c:v>
                </c:pt>
                <c:pt idx="6">
                  <c:v>26730.0</c:v>
                </c:pt>
                <c:pt idx="7">
                  <c:v>26329.0</c:v>
                </c:pt>
                <c:pt idx="8">
                  <c:v>37996.0</c:v>
                </c:pt>
                <c:pt idx="9">
                  <c:v>28398.0</c:v>
                </c:pt>
                <c:pt idx="10">
                  <c:v>22641.0</c:v>
                </c:pt>
                <c:pt idx="11">
                  <c:v>16424.0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Burglary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108067.0</c:v>
                </c:pt>
                <c:pt idx="1">
                  <c:v>99876.0</c:v>
                </c:pt>
                <c:pt idx="2">
                  <c:v>104364.0</c:v>
                </c:pt>
                <c:pt idx="3">
                  <c:v>96634.0</c:v>
                </c:pt>
                <c:pt idx="4">
                  <c:v>97674.0</c:v>
                </c:pt>
                <c:pt idx="5">
                  <c:v>93828.0</c:v>
                </c:pt>
                <c:pt idx="6">
                  <c:v>96201.0</c:v>
                </c:pt>
                <c:pt idx="7">
                  <c:v>98578.0</c:v>
                </c:pt>
                <c:pt idx="8">
                  <c:v>133460.0</c:v>
                </c:pt>
                <c:pt idx="9">
                  <c:v>109430.0</c:v>
                </c:pt>
                <c:pt idx="10">
                  <c:v>114007.0</c:v>
                </c:pt>
                <c:pt idx="11">
                  <c:v>107699.0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Criminal damage and arson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121599.0</c:v>
                </c:pt>
                <c:pt idx="1">
                  <c:v>118670.0</c:v>
                </c:pt>
                <c:pt idx="2">
                  <c:v>133525.0</c:v>
                </c:pt>
                <c:pt idx="3">
                  <c:v>130274.0</c:v>
                </c:pt>
                <c:pt idx="4">
                  <c:v>134415.0</c:v>
                </c:pt>
                <c:pt idx="5">
                  <c:v>129870.0</c:v>
                </c:pt>
                <c:pt idx="6">
                  <c:v>133884.0</c:v>
                </c:pt>
                <c:pt idx="7">
                  <c:v>132711.0</c:v>
                </c:pt>
                <c:pt idx="8">
                  <c:v>171089.0</c:v>
                </c:pt>
                <c:pt idx="9">
                  <c:v>132793.0</c:v>
                </c:pt>
                <c:pt idx="10">
                  <c:v>130266.0</c:v>
                </c:pt>
                <c:pt idx="11">
                  <c:v>125320.0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Drugs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40619.0</c:v>
                </c:pt>
                <c:pt idx="1">
                  <c:v>36608.0</c:v>
                </c:pt>
                <c:pt idx="2">
                  <c:v>39863.0</c:v>
                </c:pt>
                <c:pt idx="3">
                  <c:v>37853.0</c:v>
                </c:pt>
                <c:pt idx="4">
                  <c:v>38603.0</c:v>
                </c:pt>
                <c:pt idx="5">
                  <c:v>37618.0</c:v>
                </c:pt>
                <c:pt idx="6">
                  <c:v>38067.0</c:v>
                </c:pt>
                <c:pt idx="7">
                  <c:v>36955.0</c:v>
                </c:pt>
                <c:pt idx="8">
                  <c:v>49528.0</c:v>
                </c:pt>
                <c:pt idx="9">
                  <c:v>42778.0</c:v>
                </c:pt>
                <c:pt idx="10">
                  <c:v>41503.0</c:v>
                </c:pt>
                <c:pt idx="11">
                  <c:v>39618.0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 crime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13876.0</c:v>
                </c:pt>
                <c:pt idx="1">
                  <c:v>13836.0</c:v>
                </c:pt>
                <c:pt idx="2">
                  <c:v>15034.0</c:v>
                </c:pt>
                <c:pt idx="3">
                  <c:v>14421.0</c:v>
                </c:pt>
                <c:pt idx="4">
                  <c:v>14995.0</c:v>
                </c:pt>
                <c:pt idx="5">
                  <c:v>15241.0</c:v>
                </c:pt>
                <c:pt idx="6">
                  <c:v>15604.0</c:v>
                </c:pt>
                <c:pt idx="7">
                  <c:v>14180.0</c:v>
                </c:pt>
                <c:pt idx="8">
                  <c:v>19154.0</c:v>
                </c:pt>
                <c:pt idx="9">
                  <c:v>13847.0</c:v>
                </c:pt>
                <c:pt idx="10">
                  <c:v>13341.0</c:v>
                </c:pt>
                <c:pt idx="11">
                  <c:v>12616.0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 theft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Sheet1!$G$2:$G$13</c:f>
              <c:numCache>
                <c:formatCode>General</c:formatCode>
                <c:ptCount val="12"/>
                <c:pt idx="0">
                  <c:v>111514.0</c:v>
                </c:pt>
                <c:pt idx="1">
                  <c:v>108948.0</c:v>
                </c:pt>
                <c:pt idx="2">
                  <c:v>122855.0</c:v>
                </c:pt>
                <c:pt idx="3">
                  <c:v>120323.0</c:v>
                </c:pt>
                <c:pt idx="4">
                  <c:v>127174.0</c:v>
                </c:pt>
                <c:pt idx="5">
                  <c:v>129547.0</c:v>
                </c:pt>
                <c:pt idx="6">
                  <c:v>134542.0</c:v>
                </c:pt>
                <c:pt idx="7">
                  <c:v>129610.0</c:v>
                </c:pt>
                <c:pt idx="8">
                  <c:v>169030.0</c:v>
                </c:pt>
                <c:pt idx="9">
                  <c:v>126600.0</c:v>
                </c:pt>
                <c:pt idx="10">
                  <c:v>121986.0</c:v>
                </c:pt>
                <c:pt idx="11">
                  <c:v>116844.0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Public disorder and weapons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Sheet1!$H$2:$H$13</c:f>
              <c:numCache>
                <c:formatCode>General</c:formatCode>
                <c:ptCount val="12"/>
                <c:pt idx="0">
                  <c:v>43094.0</c:v>
                </c:pt>
                <c:pt idx="1">
                  <c:v>42026.0</c:v>
                </c:pt>
                <c:pt idx="2">
                  <c:v>49507.0</c:v>
                </c:pt>
                <c:pt idx="3">
                  <c:v>50567.0</c:v>
                </c:pt>
                <c:pt idx="4">
                  <c:v>54944.0</c:v>
                </c:pt>
                <c:pt idx="5">
                  <c:v>58775.0</c:v>
                </c:pt>
                <c:pt idx="6">
                  <c:v>63225.0</c:v>
                </c:pt>
                <c:pt idx="7">
                  <c:v>58363.0</c:v>
                </c:pt>
                <c:pt idx="8">
                  <c:v>72807.0</c:v>
                </c:pt>
                <c:pt idx="9">
                  <c:v>47692.0</c:v>
                </c:pt>
                <c:pt idx="10">
                  <c:v>45215.0</c:v>
                </c:pt>
                <c:pt idx="11">
                  <c:v>43555.0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Robbery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Sheet1!$I$2:$I$13</c:f>
              <c:numCache>
                <c:formatCode>General</c:formatCode>
                <c:ptCount val="12"/>
                <c:pt idx="0">
                  <c:v>13265.0</c:v>
                </c:pt>
                <c:pt idx="1">
                  <c:v>11981.0</c:v>
                </c:pt>
                <c:pt idx="2">
                  <c:v>12694.0</c:v>
                </c:pt>
                <c:pt idx="3">
                  <c:v>11676.0</c:v>
                </c:pt>
                <c:pt idx="4">
                  <c:v>12296.0</c:v>
                </c:pt>
                <c:pt idx="5">
                  <c:v>12045.0</c:v>
                </c:pt>
                <c:pt idx="6">
                  <c:v>12415.0</c:v>
                </c:pt>
                <c:pt idx="7">
                  <c:v>12676.0</c:v>
                </c:pt>
                <c:pt idx="8">
                  <c:v>17592.0</c:v>
                </c:pt>
                <c:pt idx="9">
                  <c:v>13649.0</c:v>
                </c:pt>
                <c:pt idx="10">
                  <c:v>13438.0</c:v>
                </c:pt>
                <c:pt idx="11">
                  <c:v>12872.0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Shoplifting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Sheet1!$J$2:$J$13</c:f>
              <c:numCache>
                <c:formatCode>General</c:formatCode>
                <c:ptCount val="12"/>
                <c:pt idx="0">
                  <c:v>78120.0</c:v>
                </c:pt>
                <c:pt idx="1">
                  <c:v>80968.0</c:v>
                </c:pt>
                <c:pt idx="2">
                  <c:v>87842.0</c:v>
                </c:pt>
                <c:pt idx="3">
                  <c:v>85723.0</c:v>
                </c:pt>
                <c:pt idx="4">
                  <c:v>86275.0</c:v>
                </c:pt>
                <c:pt idx="5">
                  <c:v>84054.0</c:v>
                </c:pt>
                <c:pt idx="6">
                  <c:v>83993.0</c:v>
                </c:pt>
                <c:pt idx="7">
                  <c:v>84465.0</c:v>
                </c:pt>
                <c:pt idx="8">
                  <c:v>109288.0</c:v>
                </c:pt>
                <c:pt idx="9">
                  <c:v>83675.0</c:v>
                </c:pt>
                <c:pt idx="10">
                  <c:v>82480.0</c:v>
                </c:pt>
                <c:pt idx="11">
                  <c:v>76735.0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Theft from the person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Sheet1!$K$2:$K$13</c:f>
              <c:numCache>
                <c:formatCode>General</c:formatCode>
                <c:ptCount val="12"/>
                <c:pt idx="0">
                  <c:v>20616.0</c:v>
                </c:pt>
                <c:pt idx="1">
                  <c:v>19708.0</c:v>
                </c:pt>
                <c:pt idx="2">
                  <c:v>21068.0</c:v>
                </c:pt>
                <c:pt idx="3">
                  <c:v>19024.0</c:v>
                </c:pt>
                <c:pt idx="4">
                  <c:v>20032.0</c:v>
                </c:pt>
                <c:pt idx="5">
                  <c:v>19260.0</c:v>
                </c:pt>
                <c:pt idx="6">
                  <c:v>19791.0</c:v>
                </c:pt>
                <c:pt idx="7">
                  <c:v>19707.0</c:v>
                </c:pt>
                <c:pt idx="8">
                  <c:v>27803.0</c:v>
                </c:pt>
                <c:pt idx="9">
                  <c:v>22362.0</c:v>
                </c:pt>
                <c:pt idx="10">
                  <c:v>23614.0</c:v>
                </c:pt>
                <c:pt idx="11">
                  <c:v>24099.0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Vehicle crime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Sheet1!$L$2:$L$13</c:f>
              <c:numCache>
                <c:formatCode>General</c:formatCode>
                <c:ptCount val="12"/>
                <c:pt idx="0">
                  <c:v>91521.0</c:v>
                </c:pt>
                <c:pt idx="1">
                  <c:v>85037.0</c:v>
                </c:pt>
                <c:pt idx="2">
                  <c:v>91223.0</c:v>
                </c:pt>
                <c:pt idx="3">
                  <c:v>87513.0</c:v>
                </c:pt>
                <c:pt idx="4">
                  <c:v>90891.0</c:v>
                </c:pt>
                <c:pt idx="5">
                  <c:v>87936.0</c:v>
                </c:pt>
                <c:pt idx="6">
                  <c:v>88857.0</c:v>
                </c:pt>
                <c:pt idx="7">
                  <c:v>91131.0</c:v>
                </c:pt>
                <c:pt idx="8">
                  <c:v>125058.0</c:v>
                </c:pt>
                <c:pt idx="9">
                  <c:v>97252.0</c:v>
                </c:pt>
                <c:pt idx="10">
                  <c:v>94324.0</c:v>
                </c:pt>
                <c:pt idx="11">
                  <c:v>88487.0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Violence and sexual offences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Okt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Sheet1!$M$2:$M$13</c:f>
              <c:numCache>
                <c:formatCode>General</c:formatCode>
                <c:ptCount val="12"/>
                <c:pt idx="0">
                  <c:v>215020.0</c:v>
                </c:pt>
                <c:pt idx="1">
                  <c:v>205588.0</c:v>
                </c:pt>
                <c:pt idx="2">
                  <c:v>233448.0</c:v>
                </c:pt>
                <c:pt idx="3">
                  <c:v>226937.0</c:v>
                </c:pt>
                <c:pt idx="4">
                  <c:v>250647.0</c:v>
                </c:pt>
                <c:pt idx="5">
                  <c:v>256465.0</c:v>
                </c:pt>
                <c:pt idx="6">
                  <c:v>271153.0</c:v>
                </c:pt>
                <c:pt idx="7">
                  <c:v>252231.0</c:v>
                </c:pt>
                <c:pt idx="8">
                  <c:v>314103.0</c:v>
                </c:pt>
                <c:pt idx="9">
                  <c:v>218383.0</c:v>
                </c:pt>
                <c:pt idx="10">
                  <c:v>215198.0</c:v>
                </c:pt>
                <c:pt idx="11">
                  <c:v>219062.0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090112"/>
        <c:axId val="388091760"/>
      </c:lineChart>
      <c:catAx>
        <c:axId val="38809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091760"/>
        <c:crosses val="autoZero"/>
        <c:auto val="1"/>
        <c:lblAlgn val="ctr"/>
        <c:lblOffset val="100"/>
        <c:noMultiLvlLbl val="0"/>
      </c:catAx>
      <c:valAx>
        <c:axId val="38809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09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00145833333333319"/>
          <c:y val="0.843541948321352"/>
          <c:w val="0.998666666666667"/>
          <c:h val="0.1394035002788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Tabelle1!$B$2:$B$8</c:f>
              <c:numCache>
                <c:formatCode>0.00%</c:formatCode>
                <c:ptCount val="7"/>
                <c:pt idx="0">
                  <c:v>0.1149</c:v>
                </c:pt>
                <c:pt idx="1">
                  <c:v>0.1879</c:v>
                </c:pt>
                <c:pt idx="2">
                  <c:v>0.1652</c:v>
                </c:pt>
                <c:pt idx="3">
                  <c:v>0.1271</c:v>
                </c:pt>
                <c:pt idx="4">
                  <c:v>0.1431</c:v>
                </c:pt>
                <c:pt idx="5">
                  <c:v>0.1142</c:v>
                </c:pt>
                <c:pt idx="6">
                  <c:v>0.1476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8106096"/>
        <c:axId val="388108848"/>
      </c:barChart>
      <c:catAx>
        <c:axId val="38810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108848"/>
        <c:crosses val="autoZero"/>
        <c:auto val="1"/>
        <c:lblAlgn val="ctr"/>
        <c:lblOffset val="100"/>
        <c:noMultiLvlLbl val="0"/>
      </c:catAx>
      <c:valAx>
        <c:axId val="38810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10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number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Tabelle1!$A$2:$A$10</c:f>
              <c:strCache>
                <c:ptCount val="9"/>
                <c:pt idx="0">
                  <c:v>No suspect identified</c:v>
                </c:pt>
                <c:pt idx="1">
                  <c:v>Unable to prosecute suspect</c:v>
                </c:pt>
                <c:pt idx="2">
                  <c:v>Suspect charged</c:v>
                </c:pt>
                <c:pt idx="3">
                  <c:v>Offender given a caution</c:v>
                </c:pt>
                <c:pt idx="4">
                  <c:v>Local resolution</c:v>
                </c:pt>
                <c:pt idx="5">
                  <c:v>Offender sent to prison</c:v>
                </c:pt>
                <c:pt idx="6">
                  <c:v>Offender given community sentence</c:v>
                </c:pt>
                <c:pt idx="7">
                  <c:v>Defendant found not guilty</c:v>
                </c:pt>
                <c:pt idx="8">
                  <c:v>15 further types</c:v>
                </c:pt>
              </c:strCache>
            </c:strRef>
          </c:cat>
          <c:val>
            <c:numRef>
              <c:f>Tabelle1!$B$2:$B$10</c:f>
              <c:numCache>
                <c:formatCode>General</c:formatCode>
                <c:ptCount val="9"/>
                <c:pt idx="0">
                  <c:v>8.815109E6</c:v>
                </c:pt>
                <c:pt idx="1">
                  <c:v>1.41456E6</c:v>
                </c:pt>
                <c:pt idx="2">
                  <c:v>1.004765E6</c:v>
                </c:pt>
                <c:pt idx="3">
                  <c:v>585943.0</c:v>
                </c:pt>
                <c:pt idx="4">
                  <c:v>453389.0</c:v>
                </c:pt>
                <c:pt idx="5">
                  <c:v>305281.0</c:v>
                </c:pt>
                <c:pt idx="6">
                  <c:v>276617.0</c:v>
                </c:pt>
                <c:pt idx="7">
                  <c:v>221406.0</c:v>
                </c:pt>
                <c:pt idx="8">
                  <c:v>1.13695E6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8141328"/>
        <c:axId val="388144080"/>
      </c:barChart>
      <c:catAx>
        <c:axId val="38814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144080"/>
        <c:crosses val="autoZero"/>
        <c:auto val="1"/>
        <c:lblAlgn val="ctr"/>
        <c:lblOffset val="100"/>
        <c:noMultiLvlLbl val="0"/>
      </c:catAx>
      <c:valAx>
        <c:axId val="38814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14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Success Rate: Convicted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Tabelle1!$A$2:$A$11</c:f>
              <c:strCache>
                <c:ptCount val="10"/>
                <c:pt idx="0">
                  <c:v>Burglary</c:v>
                </c:pt>
                <c:pt idx="1">
                  <c:v>Criminal damage and arson</c:v>
                </c:pt>
                <c:pt idx="2">
                  <c:v>Drugs</c:v>
                </c:pt>
                <c:pt idx="3">
                  <c:v>Public disorder and weapons</c:v>
                </c:pt>
                <c:pt idx="4">
                  <c:v>Robbery</c:v>
                </c:pt>
                <c:pt idx="5">
                  <c:v>Shoplifting</c:v>
                </c:pt>
                <c:pt idx="6">
                  <c:v>Theft</c:v>
                </c:pt>
                <c:pt idx="7">
                  <c:v>Vehicle crime</c:v>
                </c:pt>
                <c:pt idx="8">
                  <c:v>Violence and sexual offences</c:v>
                </c:pt>
                <c:pt idx="9">
                  <c:v>Other crimes</c:v>
                </c:pt>
              </c:strCache>
            </c:strRef>
          </c:cat>
          <c:val>
            <c:numRef>
              <c:f>Tabelle1!$B$2:$B$11</c:f>
              <c:numCache>
                <c:formatCode>0%</c:formatCode>
                <c:ptCount val="10"/>
                <c:pt idx="0">
                  <c:v>0.0305913772544254</c:v>
                </c:pt>
                <c:pt idx="1">
                  <c:v>0.0412242032822363</c:v>
                </c:pt>
                <c:pt idx="2">
                  <c:v>0.397095883835353</c:v>
                </c:pt>
                <c:pt idx="3">
                  <c:v>0.141152620260618</c:v>
                </c:pt>
                <c:pt idx="4">
                  <c:v>0.0761241441386332</c:v>
                </c:pt>
                <c:pt idx="5">
                  <c:v>0.217698126102496</c:v>
                </c:pt>
                <c:pt idx="6">
                  <c:v>0.04</c:v>
                </c:pt>
                <c:pt idx="7">
                  <c:v>0.0197348648016407</c:v>
                </c:pt>
                <c:pt idx="8">
                  <c:v>0.0814378321345737</c:v>
                </c:pt>
                <c:pt idx="9">
                  <c:v>0.1103337426984</c:v>
                </c:pt>
              </c:numCache>
            </c:numRef>
          </c:val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Success Rate: Charged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Tabelle1!$A$2:$A$11</c:f>
              <c:strCache>
                <c:ptCount val="10"/>
                <c:pt idx="0">
                  <c:v>Burglary</c:v>
                </c:pt>
                <c:pt idx="1">
                  <c:v>Criminal damage and arson</c:v>
                </c:pt>
                <c:pt idx="2">
                  <c:v>Drugs</c:v>
                </c:pt>
                <c:pt idx="3">
                  <c:v>Public disorder and weapons</c:v>
                </c:pt>
                <c:pt idx="4">
                  <c:v>Robbery</c:v>
                </c:pt>
                <c:pt idx="5">
                  <c:v>Shoplifting</c:v>
                </c:pt>
                <c:pt idx="6">
                  <c:v>Theft</c:v>
                </c:pt>
                <c:pt idx="7">
                  <c:v>Vehicle crime</c:v>
                </c:pt>
                <c:pt idx="8">
                  <c:v>Violence and sexual offences</c:v>
                </c:pt>
                <c:pt idx="9">
                  <c:v>Other crimes</c:v>
                </c:pt>
              </c:strCache>
            </c:strRef>
          </c:cat>
          <c:val>
            <c:numRef>
              <c:f>Tabelle1!$C$2:$C$11</c:f>
              <c:numCache>
                <c:formatCode>0%</c:formatCode>
                <c:ptCount val="10"/>
                <c:pt idx="0">
                  <c:v>0.0629954360767509</c:v>
                </c:pt>
                <c:pt idx="1">
                  <c:v>0.0578569711276046</c:v>
                </c:pt>
                <c:pt idx="2">
                  <c:v>0.404851631142286</c:v>
                </c:pt>
                <c:pt idx="3">
                  <c:v>0.266200166181717</c:v>
                </c:pt>
                <c:pt idx="4">
                  <c:v>0.111815059378187</c:v>
                </c:pt>
                <c:pt idx="5">
                  <c:v>0.225748134010227</c:v>
                </c:pt>
                <c:pt idx="6">
                  <c:v>0.07</c:v>
                </c:pt>
                <c:pt idx="7">
                  <c:v>0.0491327400065125</c:v>
                </c:pt>
                <c:pt idx="8">
                  <c:v>0.169361961013272</c:v>
                </c:pt>
                <c:pt idx="9">
                  <c:v>0.256074186694203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88323824"/>
        <c:axId val="388326576"/>
      </c:barChart>
      <c:catAx>
        <c:axId val="388323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326576"/>
        <c:crosses val="autoZero"/>
        <c:auto val="1"/>
        <c:lblAlgn val="ctr"/>
        <c:lblOffset val="100"/>
        <c:noMultiLvlLbl val="0"/>
      </c:catAx>
      <c:valAx>
        <c:axId val="38832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323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Missing values</c:v>
                </c:pt>
                <c:pt idx="1">
                  <c:v>Male</c:v>
                </c:pt>
                <c:pt idx="2">
                  <c:v>Female</c:v>
                </c:pt>
                <c:pt idx="3">
                  <c:v>Other</c:v>
                </c:pt>
              </c:strCache>
            </c:strRef>
          </c:cat>
          <c:val>
            <c:numRef>
              <c:f>Tabelle1!$B$2:$B$5</c:f>
              <c:numCache>
                <c:formatCode>0.00%</c:formatCode>
                <c:ptCount val="4"/>
                <c:pt idx="0">
                  <c:v>0.0979</c:v>
                </c:pt>
                <c:pt idx="1">
                  <c:v>0.8251</c:v>
                </c:pt>
                <c:pt idx="2">
                  <c:v>0.0745</c:v>
                </c:pt>
                <c:pt idx="3">
                  <c:v>0.0025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7515568"/>
        <c:axId val="317518320"/>
      </c:barChart>
      <c:catAx>
        <c:axId val="317515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17518320"/>
        <c:crosses val="autoZero"/>
        <c:auto val="1"/>
        <c:lblAlgn val="ctr"/>
        <c:lblOffset val="100"/>
        <c:noMultiLvlLbl val="0"/>
      </c:catAx>
      <c:valAx>
        <c:axId val="317518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17515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Tabelle1!$A$2:$A$8</c:f>
              <c:strCache>
                <c:ptCount val="7"/>
                <c:pt idx="0">
                  <c:v>[0, 1000)</c:v>
                </c:pt>
                <c:pt idx="1">
                  <c:v>[1000, 2000)</c:v>
                </c:pt>
                <c:pt idx="2">
                  <c:v>[2000, 3000)</c:v>
                </c:pt>
                <c:pt idx="3">
                  <c:v>[3000, 4000)</c:v>
                </c:pt>
                <c:pt idx="4">
                  <c:v>[4000, 5000)</c:v>
                </c:pt>
                <c:pt idx="5">
                  <c:v>[5000, 6000)</c:v>
                </c:pt>
                <c:pt idx="6">
                  <c:v>[6000, ∞)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154.0</c:v>
                </c:pt>
                <c:pt idx="1">
                  <c:v>1647.0</c:v>
                </c:pt>
                <c:pt idx="2">
                  <c:v>1666.0</c:v>
                </c:pt>
                <c:pt idx="3">
                  <c:v>1263.0</c:v>
                </c:pt>
                <c:pt idx="4">
                  <c:v>845.0</c:v>
                </c:pt>
                <c:pt idx="5">
                  <c:v>588.0</c:v>
                </c:pt>
                <c:pt idx="6">
                  <c:v>1038.0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116-47AC-A1B7-5DFBC2797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27"/>
        <c:axId val="387289152"/>
        <c:axId val="387291696"/>
      </c:barChart>
      <c:catAx>
        <c:axId val="387289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Number</a:t>
                </a:r>
                <a:r>
                  <a:rPr lang="de-DE" dirty="0"/>
                  <a:t> Crimes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7291696"/>
        <c:crosses val="autoZero"/>
        <c:auto val="1"/>
        <c:lblAlgn val="ctr"/>
        <c:lblOffset val="100"/>
        <c:noMultiLvlLbl val="0"/>
      </c:catAx>
      <c:valAx>
        <c:axId val="38729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 err="1"/>
                  <a:t>Number</a:t>
                </a:r>
                <a:r>
                  <a:rPr lang="de-DE" dirty="0"/>
                  <a:t> MSOA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728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72200-0B82-4992-A78E-8E9076A6E7F1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00CF9-2511-4716-8886-DCFAABE8E4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1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Criminality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phenomena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accompanied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mankind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throughout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beginning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Even in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today’s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organized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still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cultures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3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r>
              <a:rPr lang="en-US" dirty="0" err="1" smtClean="0"/>
              <a:t>nochmal</a:t>
            </a:r>
            <a:r>
              <a:rPr lang="en-US" dirty="0" smtClean="0"/>
              <a:t> </a:t>
            </a:r>
            <a:r>
              <a:rPr lang="en-US" dirty="0" err="1" smtClean="0"/>
              <a:t>machen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A30D2-BA6C-EA47-99ED-CDD28D41D8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r>
              <a:rPr lang="en-US" dirty="0" err="1" smtClean="0"/>
              <a:t>nochmal</a:t>
            </a:r>
            <a:r>
              <a:rPr lang="en-US" dirty="0" smtClean="0"/>
              <a:t> </a:t>
            </a:r>
            <a:r>
              <a:rPr lang="en-US" dirty="0" err="1" smtClean="0"/>
              <a:t>machen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A30D2-BA6C-EA47-99ED-CDD28D41D8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4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sufficient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victims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criminal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7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crimes</a:t>
            </a:r>
            <a:r>
              <a:rPr lang="de-DE" dirty="0"/>
              <a:t> in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demographic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0A074-E6D1-C645-8474-787C578CA9D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4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de-DE" dirty="0" err="1"/>
              <a:t>RapidMiner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different </a:t>
            </a:r>
            <a:r>
              <a:rPr lang="de-DE" baseline="0" dirty="0" err="1"/>
              <a:t>settings</a:t>
            </a:r>
            <a:endParaRPr lang="de-DE" baseline="0" dirty="0"/>
          </a:p>
          <a:p>
            <a:pPr marL="171450" indent="-171450">
              <a:buFont typeface="Arial" charset="0"/>
              <a:buChar char="•"/>
            </a:pPr>
            <a:r>
              <a:rPr lang="de-DE" baseline="0" dirty="0"/>
              <a:t>MSOA </a:t>
            </a:r>
            <a:r>
              <a:rPr lang="en-US" baseline="0" dirty="0"/>
              <a:t>20km², LSOA 4km²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explicitly computed the relative squared error for every tuple in the test set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At the end, we found that the MSOAs and Deep Learning (with 3 hidden layers) give the best result. After running it, we have tried to find reasons and patterns for </a:t>
            </a:r>
            <a:r>
              <a:rPr lang="en-US" dirty="0" err="1"/>
              <a:t>mispredictions</a:t>
            </a:r>
            <a:r>
              <a:rPr lang="en-US" dirty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0A074-E6D1-C645-8474-787C578CA9D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72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redder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was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0A074-E6D1-C645-8474-787C578CA9D1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345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0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Größer!!!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8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 Noch reinzoomen in den Bildern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Sir Hogan-Howe,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datamining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criminal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UK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alorithms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0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5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5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Afterwards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but not least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1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started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blank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UK. As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…. </a:t>
            </a:r>
          </a:p>
          <a:p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UK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lab,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Postcode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Authority Areas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 Output Areas.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disadvantages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 Output Areas.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21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MSOA, …. </a:t>
            </a:r>
          </a:p>
          <a:p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 km²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census</a:t>
            </a:r>
            <a:r>
              <a:rPr lang="de-DE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2011. [Alles, was in der Box steht]</a:t>
            </a:r>
            <a:endParaRPr lang="en-US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2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MSOAs can be divided into LSOAs. They</a:t>
            </a:r>
            <a:r>
              <a:rPr lang="en-US" baseline="0" dirty="0" smtClean="0"/>
              <a:t> have an average size of only 4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km²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1,500.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quality of the data</a:t>
            </a:r>
            <a:r>
              <a:rPr lang="en-US" baseline="0" dirty="0" smtClean="0"/>
              <a:t>, which we got from the Police UK, are quite good. On their website, they have described several processes, that should ensure the quality.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still.. they are not perfect.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2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00CF9-2511-4716-8886-DCFAABE8E4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22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90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4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1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5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13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6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EDCAA-6FD4-49D8-BEB9-27F189FA0209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1A2D2-6838-485B-955A-C0193CD14BA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6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chart" Target="../charts/char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49.jp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jp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48.svg"/><Relationship Id="rId10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76" y="492573"/>
            <a:ext cx="6323436" cy="5880796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4237" y="545392"/>
            <a:ext cx="3657600" cy="288757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Crime in the UK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/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Final presentation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Week 12	 - 01.02.2017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Sergiu </a:t>
            </a:r>
            <a:r>
              <a:rPr lang="en-US" sz="2000" dirty="0" err="1">
                <a:solidFill>
                  <a:schemeClr val="bg1"/>
                </a:solidFill>
              </a:rPr>
              <a:t>Soima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Chaoran</a:t>
            </a:r>
            <a:r>
              <a:rPr lang="en-US" sz="2000" dirty="0">
                <a:solidFill>
                  <a:schemeClr val="bg1"/>
                </a:solidFill>
              </a:rPr>
              <a:t> Chen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Aser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Abdelrahman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9" y="900646"/>
            <a:ext cx="11909305" cy="59546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Points of Interest (POI)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Data Sets</a:t>
            </a:r>
            <a:endParaRPr lang="en-US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/>
          </p:nvPr>
        </p:nvGraphicFramePr>
        <p:xfrm>
          <a:off x="827141" y="1148314"/>
          <a:ext cx="10515600" cy="512489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660338"/>
                <a:gridCol w="3232298"/>
                <a:gridCol w="4622964"/>
              </a:tblGrid>
              <a:tr h="1024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Data set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Size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Source</a:t>
                      </a:r>
                      <a:endParaRPr lang="en-US" sz="2800" dirty="0"/>
                    </a:p>
                  </a:txBody>
                  <a:tcPr/>
                </a:tc>
              </a:tr>
              <a:tr h="1024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Crimes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13GB / </a:t>
                      </a:r>
                    </a:p>
                    <a:p>
                      <a:r>
                        <a:rPr lang="en-US" sz="2800" dirty="0" smtClean="0"/>
                        <a:t>30 Mil.</a:t>
                      </a:r>
                      <a:r>
                        <a:rPr lang="en-US" sz="2800" baseline="0" dirty="0" smtClean="0"/>
                        <a:t> tuples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data.uk.com</a:t>
                      </a:r>
                      <a:r>
                        <a:rPr lang="en-US" sz="2800" dirty="0" smtClean="0"/>
                        <a:t> </a:t>
                      </a:r>
                    </a:p>
                    <a:p>
                      <a:r>
                        <a:rPr lang="en-US" sz="2800" dirty="0" smtClean="0"/>
                        <a:t>(merged from 2 data sets)</a:t>
                      </a:r>
                      <a:endParaRPr lang="en-US" sz="2800" dirty="0"/>
                    </a:p>
                  </a:txBody>
                  <a:tcPr/>
                </a:tc>
              </a:tr>
              <a:tr h="1024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Stop and Search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120 MB /</a:t>
                      </a:r>
                      <a:r>
                        <a:rPr lang="en-US" sz="2800" baseline="0" dirty="0" smtClean="0"/>
                        <a:t> </a:t>
                      </a:r>
                    </a:p>
                    <a:p>
                      <a:r>
                        <a:rPr lang="en-US" sz="2800" dirty="0" smtClean="0"/>
                        <a:t>560,000 tuples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data.uk.com</a:t>
                      </a:r>
                      <a:endParaRPr lang="en-US" sz="2800" dirty="0"/>
                    </a:p>
                  </a:txBody>
                  <a:tcPr/>
                </a:tc>
              </a:tr>
              <a:tr h="1024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Points of Interest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 MB /</a:t>
                      </a:r>
                    </a:p>
                    <a:p>
                      <a:r>
                        <a:rPr lang="en-US" sz="2800" dirty="0" smtClean="0"/>
                        <a:t>190,000 tuples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PocketGPSWorld.com</a:t>
                      </a:r>
                      <a:endParaRPr lang="en-US" sz="2800" dirty="0"/>
                    </a:p>
                  </a:txBody>
                  <a:tcPr/>
                </a:tc>
              </a:tr>
              <a:tr h="102497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Demographics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5.5 GB (before feature</a:t>
                      </a:r>
                      <a:r>
                        <a:rPr lang="en-US" sz="2800" baseline="0" dirty="0" smtClean="0"/>
                        <a:t> selection)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Census</a:t>
                      </a:r>
                      <a:r>
                        <a:rPr lang="en-US" sz="2800" baseline="0" dirty="0" smtClean="0"/>
                        <a:t> 2011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4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199947" y="131620"/>
            <a:ext cx="2868835" cy="1325563"/>
          </a:xfrm>
          <a:prstGeom prst="rect">
            <a:avLst/>
          </a:prstGeom>
          <a:solidFill>
            <a:schemeClr val="accent3"/>
          </a:solidFill>
          <a:ln w="257175" cap="sq" cmpd="sng" algn="ctr">
            <a:solidFill>
              <a:schemeClr val="tx1">
                <a:alpha val="6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/>
            </a:r>
            <a:br>
              <a:rPr lang="en-US" sz="2400"/>
            </a:br>
            <a:r>
              <a:rPr lang="en-US" sz="2400"/>
              <a:t>3. Problems with the data</a:t>
            </a:r>
            <a:br>
              <a:rPr lang="en-US" sz="2400"/>
            </a:br>
            <a:endParaRPr lang="en-US" sz="2400" dirty="0">
              <a:solidFill>
                <a:schemeClr val="lt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7" r="8400" b="16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336884" y="4705735"/>
            <a:ext cx="2868835" cy="1325563"/>
          </a:xfrm>
          <a:prstGeom prst="rect">
            <a:avLst/>
          </a:prstGeom>
          <a:solidFill>
            <a:schemeClr val="accent3"/>
          </a:solidFill>
          <a:ln w="257175" cap="sq" cmpd="sng" algn="ctr">
            <a:solidFill>
              <a:schemeClr val="tx1">
                <a:alpha val="6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  2.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5092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General Data Preparation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838200" y="1148316"/>
            <a:ext cx="10515600" cy="5028647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Created “Crimes” from “Streets” and “Outcomes”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Feature selection for Demographics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Merged crime types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501827" y="450322"/>
            <a:ext cx="11166230" cy="6025662"/>
            <a:chOff x="501827" y="450322"/>
            <a:chExt cx="11166230" cy="6025662"/>
          </a:xfrm>
        </p:grpSpPr>
        <p:sp>
          <p:nvSpPr>
            <p:cNvPr id="3" name="Rechteck 2"/>
            <p:cNvSpPr/>
            <p:nvPr/>
          </p:nvSpPr>
          <p:spPr>
            <a:xfrm>
              <a:off x="501827" y="450322"/>
              <a:ext cx="11166230" cy="6025662"/>
            </a:xfrm>
            <a:prstGeom prst="rect">
              <a:avLst/>
            </a:prstGeom>
            <a:solidFill>
              <a:schemeClr val="lt1"/>
            </a:solidFill>
            <a:effectLst>
              <a:outerShdw blurRad="50800" dist="76200" dir="2700000" sx="101000" sy="101000" algn="tl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8" name="Gruppierung 7"/>
            <p:cNvGrpSpPr/>
            <p:nvPr/>
          </p:nvGrpSpPr>
          <p:grpSpPr>
            <a:xfrm>
              <a:off x="827142" y="619932"/>
              <a:ext cx="10526658" cy="5557031"/>
              <a:chOff x="4024862" y="365125"/>
              <a:chExt cx="7775252" cy="5985329"/>
            </a:xfrm>
          </p:grpSpPr>
          <p:pic>
            <p:nvPicPr>
              <p:cNvPr id="9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4862" y="365125"/>
                <a:ext cx="7695423" cy="5985329"/>
              </a:xfrm>
              <a:prstGeom prst="rect">
                <a:avLst/>
              </a:prstGeom>
            </p:spPr>
          </p:pic>
          <p:cxnSp>
            <p:nvCxnSpPr>
              <p:cNvPr id="10" name="Straight Arrow Connector 10"/>
              <p:cNvCxnSpPr/>
              <p:nvPr/>
            </p:nvCxnSpPr>
            <p:spPr>
              <a:xfrm>
                <a:off x="11451771" y="2320889"/>
                <a:ext cx="2685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1"/>
              <p:cNvCxnSpPr/>
              <p:nvPr/>
            </p:nvCxnSpPr>
            <p:spPr>
              <a:xfrm>
                <a:off x="11448142" y="2963146"/>
                <a:ext cx="2685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5"/>
              <p:cNvCxnSpPr/>
              <p:nvPr/>
            </p:nvCxnSpPr>
            <p:spPr>
              <a:xfrm>
                <a:off x="11455399" y="2669232"/>
                <a:ext cx="268514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7"/>
              <p:cNvCxnSpPr/>
              <p:nvPr/>
            </p:nvCxnSpPr>
            <p:spPr>
              <a:xfrm>
                <a:off x="11716656" y="2320889"/>
                <a:ext cx="0" cy="642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9"/>
              <p:cNvCxnSpPr/>
              <p:nvPr/>
            </p:nvCxnSpPr>
            <p:spPr>
              <a:xfrm>
                <a:off x="11448142" y="4465375"/>
                <a:ext cx="2685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20"/>
              <p:cNvCxnSpPr/>
              <p:nvPr/>
            </p:nvCxnSpPr>
            <p:spPr>
              <a:xfrm>
                <a:off x="11455399" y="4149689"/>
                <a:ext cx="268514" cy="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2"/>
              <p:cNvCxnSpPr/>
              <p:nvPr/>
            </p:nvCxnSpPr>
            <p:spPr>
              <a:xfrm>
                <a:off x="11716656" y="4149689"/>
                <a:ext cx="0" cy="3156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23"/>
              <p:cNvSpPr/>
              <p:nvPr/>
            </p:nvSpPr>
            <p:spPr>
              <a:xfrm>
                <a:off x="10352313" y="3987746"/>
                <a:ext cx="1447801" cy="637251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24"/>
              <p:cNvSpPr/>
              <p:nvPr/>
            </p:nvSpPr>
            <p:spPr>
              <a:xfrm>
                <a:off x="6172200" y="4887686"/>
                <a:ext cx="522514" cy="308986"/>
              </a:xfrm>
              <a:prstGeom prst="rect">
                <a:avLst/>
              </a:prstGeom>
              <a:noFill/>
              <a:ln w="222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extfeld 19"/>
          <p:cNvSpPr txBox="1"/>
          <p:nvPr/>
        </p:nvSpPr>
        <p:spPr>
          <a:xfrm>
            <a:off x="822230" y="660400"/>
            <a:ext cx="85714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Crime Type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81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General Data Preparation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838200" y="1148316"/>
            <a:ext cx="10515600" cy="5028647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Created “Crimes” from “Streets” and “Outcomes”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Feature selection for Demographics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Merged crime types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Removed old data</a:t>
            </a:r>
          </a:p>
        </p:txBody>
      </p:sp>
    </p:spTree>
    <p:extLst>
      <p:ext uri="{BB962C8B-B14F-4D97-AF65-F5344CB8AC3E}">
        <p14:creationId xmlns:p14="http://schemas.microsoft.com/office/powerpoint/2010/main" val="17512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General Data Preparation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838200" y="1148316"/>
            <a:ext cx="10515600" cy="5028647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Created “Crimes” from “Streets” and “Outcomes”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Feature selection for Demographics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Merged crime types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Removed old data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Unified location names</a:t>
            </a:r>
          </a:p>
        </p:txBody>
      </p:sp>
      <p:grpSp>
        <p:nvGrpSpPr>
          <p:cNvPr id="9" name="Gruppierung 8"/>
          <p:cNvGrpSpPr/>
          <p:nvPr/>
        </p:nvGrpSpPr>
        <p:grpSpPr>
          <a:xfrm>
            <a:off x="501827" y="450322"/>
            <a:ext cx="11166230" cy="6025662"/>
            <a:chOff x="501827" y="450322"/>
            <a:chExt cx="11166230" cy="6025662"/>
          </a:xfrm>
        </p:grpSpPr>
        <p:sp>
          <p:nvSpPr>
            <p:cNvPr id="6" name="Rechteck 5"/>
            <p:cNvSpPr/>
            <p:nvPr/>
          </p:nvSpPr>
          <p:spPr>
            <a:xfrm>
              <a:off x="501827" y="450322"/>
              <a:ext cx="11166230" cy="6025662"/>
            </a:xfrm>
            <a:prstGeom prst="rect">
              <a:avLst/>
            </a:prstGeom>
            <a:solidFill>
              <a:schemeClr val="lt1"/>
            </a:solidFill>
            <a:effectLst>
              <a:outerShdw blurRad="50800" dist="76200" dir="2700000" sx="101000" sy="101000" algn="tl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3525795" y="722781"/>
              <a:ext cx="51404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Location Field</a:t>
              </a:r>
              <a:endParaRPr lang="en-US" sz="4000" dirty="0">
                <a:latin typeface="+mj-lt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838200" y="2211964"/>
              <a:ext cx="1050454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/>
                <a:t>“On </a:t>
              </a:r>
              <a:r>
                <a:rPr lang="de-DE" sz="2800" dirty="0" err="1"/>
                <a:t>or</a:t>
              </a:r>
              <a:r>
                <a:rPr lang="de-DE" sz="2800" dirty="0"/>
                <a:t> </a:t>
              </a:r>
              <a:r>
                <a:rPr lang="de-DE" sz="2800" dirty="0" err="1"/>
                <a:t>near</a:t>
              </a:r>
              <a:r>
                <a:rPr lang="de-DE" sz="2800" dirty="0"/>
                <a:t> </a:t>
              </a:r>
              <a:r>
                <a:rPr lang="de-DE" sz="2800" dirty="0" err="1"/>
                <a:t>Moretons</a:t>
              </a:r>
              <a:r>
                <a:rPr lang="de-DE" sz="2800" dirty="0"/>
                <a:t> Lane” </a:t>
              </a:r>
              <a:endParaRPr lang="de-DE" sz="2800" dirty="0" smtClean="0"/>
            </a:p>
            <a:p>
              <a:pPr algn="ctr"/>
              <a:endParaRPr lang="de-DE" sz="2800" dirty="0"/>
            </a:p>
            <a:p>
              <a:pPr algn="ctr"/>
              <a:r>
                <a:rPr lang="de-DE" sz="2800" dirty="0" smtClean="0"/>
                <a:t>vs. </a:t>
              </a:r>
            </a:p>
            <a:p>
              <a:pPr algn="ctr"/>
              <a:endParaRPr lang="de-DE" sz="2800" dirty="0"/>
            </a:p>
            <a:p>
              <a:pPr algn="ctr"/>
              <a:r>
                <a:rPr lang="de-DE" sz="2800" dirty="0" smtClean="0"/>
                <a:t>“On </a:t>
              </a:r>
              <a:r>
                <a:rPr lang="de-DE" sz="2800" dirty="0" err="1"/>
                <a:t>or</a:t>
              </a:r>
              <a:r>
                <a:rPr lang="de-DE" sz="2800" dirty="0"/>
                <a:t> </a:t>
              </a:r>
              <a:r>
                <a:rPr lang="de-DE" sz="2800" dirty="0" err="1"/>
                <a:t>near</a:t>
              </a:r>
              <a:r>
                <a:rPr lang="de-DE" sz="2800" dirty="0"/>
                <a:t> </a:t>
              </a:r>
              <a:r>
                <a:rPr lang="de-DE" sz="2800" dirty="0" err="1"/>
                <a:t>Moreton'S</a:t>
              </a:r>
              <a:r>
                <a:rPr lang="de-DE" sz="2800" dirty="0"/>
                <a:t> Lane”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59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9947" y="131620"/>
            <a:ext cx="2868835" cy="1325563"/>
          </a:xfrm>
          <a:solidFill>
            <a:schemeClr val="accent3"/>
          </a:solidFill>
          <a:ln w="257175" cap="sq" cmpd="sng" algn="ctr">
            <a:solidFill>
              <a:schemeClr val="tx1">
                <a:alpha val="6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 fontScale="90000"/>
          </a:bodyPr>
          <a:lstStyle/>
          <a:p>
            <a:pPr algn="ctr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3. Problems with the data</a:t>
            </a:r>
            <a:br>
              <a:rPr lang="en-US" sz="2400" dirty="0"/>
            </a:b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43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Problems with the Data Set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838200" y="1148316"/>
            <a:ext cx="10515600" cy="50286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00000"/>
              <a:buFont typeface="ArialUnicodeMS" charset="0"/>
              <a:buChar char="☐"/>
            </a:pPr>
            <a:r>
              <a:rPr lang="en-US" dirty="0" smtClean="0"/>
              <a:t> Large data set </a:t>
            </a:r>
            <a:r>
              <a:rPr lang="en-US" dirty="0" smtClean="0">
                <a:sym typeface="Wingdings"/>
              </a:rPr>
              <a:t> hard to process</a:t>
            </a: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MySQL  PostgreSQL  </a:t>
            </a:r>
            <a:r>
              <a:rPr lang="en-US" sz="2800" dirty="0" err="1" smtClean="0">
                <a:sym typeface="Wingdings"/>
              </a:rPr>
              <a:t>MonetDB</a:t>
            </a:r>
            <a:endParaRPr lang="en-US" sz="2800" dirty="0">
              <a:sym typeface="Wingdings"/>
            </a:endParaRP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Write efficient SQL-Queries: use window functions</a:t>
            </a: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Do not use Pandas</a:t>
            </a: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Get a powerful server: Azure Service</a:t>
            </a:r>
            <a:endParaRPr lang="en-US" sz="2800" dirty="0">
              <a:sym typeface="Wingdings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0" y="1367019"/>
            <a:ext cx="262164" cy="2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0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Problems with the Data Set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838200" y="1148316"/>
            <a:ext cx="10515600" cy="50286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100000"/>
              <a:buFont typeface="ArialUnicodeMS" charset="0"/>
              <a:buChar char="☐"/>
            </a:pPr>
            <a:r>
              <a:rPr lang="en-US" dirty="0" smtClean="0"/>
              <a:t> Large data set </a:t>
            </a:r>
            <a:r>
              <a:rPr lang="en-US" dirty="0" smtClean="0">
                <a:sym typeface="Wingdings"/>
              </a:rPr>
              <a:t> hard to process</a:t>
            </a: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MySQL  PostgreSQL  </a:t>
            </a:r>
            <a:r>
              <a:rPr lang="en-US" sz="2800" dirty="0" err="1" smtClean="0">
                <a:sym typeface="Wingdings"/>
              </a:rPr>
              <a:t>MonetDB</a:t>
            </a:r>
            <a:endParaRPr lang="en-US" sz="2800" dirty="0">
              <a:sym typeface="Wingdings"/>
            </a:endParaRP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Write efficient SQL-Queries: use window functions</a:t>
            </a: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Do not use Pandas</a:t>
            </a:r>
          </a:p>
          <a:p>
            <a:pPr lvl="1">
              <a:lnSpc>
                <a:spcPct val="150000"/>
              </a:lnSpc>
              <a:buSzPct val="100000"/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Get a powerful server: Azure Service</a:t>
            </a:r>
            <a:endParaRPr lang="en-US" sz="2800" dirty="0">
              <a:sym typeface="Wingdings"/>
            </a:endParaRPr>
          </a:p>
          <a:p>
            <a:pPr>
              <a:lnSpc>
                <a:spcPct val="150000"/>
              </a:lnSpc>
              <a:buSzPct val="100000"/>
              <a:buFont typeface="ArialUnicodeMS" charset="0"/>
              <a:buChar char="☐"/>
            </a:pPr>
            <a:r>
              <a:rPr lang="en-US" dirty="0" smtClean="0">
                <a:sym typeface="Wingdings"/>
              </a:rPr>
              <a:t> Anonymized coordinates: location accuracy</a:t>
            </a:r>
            <a:endParaRPr lang="en-US" dirty="0">
              <a:sym typeface="Wingdings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0" y="1367019"/>
            <a:ext cx="262164" cy="27346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0" y="4947127"/>
            <a:ext cx="262164" cy="273464"/>
          </a:xfrm>
          <a:prstGeom prst="rect">
            <a:avLst/>
          </a:prstGeom>
        </p:spPr>
      </p:pic>
      <p:grpSp>
        <p:nvGrpSpPr>
          <p:cNvPr id="16" name="Gruppierung 15"/>
          <p:cNvGrpSpPr/>
          <p:nvPr/>
        </p:nvGrpSpPr>
        <p:grpSpPr>
          <a:xfrm>
            <a:off x="501827" y="450322"/>
            <a:ext cx="11166230" cy="6025662"/>
            <a:chOff x="501827" y="450322"/>
            <a:chExt cx="11166230" cy="6025662"/>
          </a:xfrm>
        </p:grpSpPr>
        <p:grpSp>
          <p:nvGrpSpPr>
            <p:cNvPr id="9" name="Gruppierung 8"/>
            <p:cNvGrpSpPr/>
            <p:nvPr/>
          </p:nvGrpSpPr>
          <p:grpSpPr>
            <a:xfrm>
              <a:off x="501827" y="450322"/>
              <a:ext cx="11166230" cy="6025662"/>
              <a:chOff x="501827" y="450322"/>
              <a:chExt cx="11166230" cy="6025662"/>
            </a:xfrm>
          </p:grpSpPr>
          <p:sp>
            <p:nvSpPr>
              <p:cNvPr id="10" name="Rechteck 9"/>
              <p:cNvSpPr/>
              <p:nvPr/>
            </p:nvSpPr>
            <p:spPr>
              <a:xfrm>
                <a:off x="501827" y="450322"/>
                <a:ext cx="11166230" cy="6025662"/>
              </a:xfrm>
              <a:prstGeom prst="rect">
                <a:avLst/>
              </a:prstGeom>
              <a:solidFill>
                <a:schemeClr val="lt1"/>
              </a:solidFill>
              <a:effectLst>
                <a:outerShdw blurRad="50800" dist="76200" dir="2700000" sx="101000" sy="101000" algn="tl" rotWithShape="0">
                  <a:prstClr val="black">
                    <a:alpha val="71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Textfeld 10"/>
              <p:cNvSpPr txBox="1"/>
              <p:nvPr/>
            </p:nvSpPr>
            <p:spPr>
              <a:xfrm>
                <a:off x="3920348" y="722781"/>
                <a:ext cx="39508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 smtClean="0">
                    <a:latin typeface="+mj-lt"/>
                  </a:rPr>
                  <a:t>Dark Map</a:t>
                </a:r>
                <a:endParaRPr lang="en-US" sz="3600" dirty="0">
                  <a:latin typeface="+mj-lt"/>
                </a:endParaRPr>
              </a:p>
            </p:txBody>
          </p:sp>
        </p:grpSp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687" y="719679"/>
              <a:ext cx="4443971" cy="4905572"/>
            </a:xfrm>
            <a:prstGeom prst="rect">
              <a:avLst/>
            </a:prstGeom>
          </p:spPr>
        </p:pic>
        <p:pic>
          <p:nvPicPr>
            <p:cNvPr id="2" name="Bild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34" y="722781"/>
              <a:ext cx="4448028" cy="4902470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1560733" y="872675"/>
              <a:ext cx="16260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 km radius</a:t>
              </a:r>
              <a:endParaRPr lang="en-US" sz="24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871205" y="873015"/>
              <a:ext cx="1797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200 m radius</a:t>
              </a:r>
              <a:endParaRPr lang="en-US" sz="2400" dirty="0"/>
            </a:p>
          </p:txBody>
        </p:sp>
      </p:grpSp>
      <p:sp>
        <p:nvSpPr>
          <p:cNvPr id="5" name="Rechteck 4"/>
          <p:cNvSpPr/>
          <p:nvPr/>
        </p:nvSpPr>
        <p:spPr>
          <a:xfrm>
            <a:off x="512885" y="5698945"/>
            <a:ext cx="1116623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300" dirty="0" smtClean="0">
                <a:solidFill>
                  <a:srgbClr val="000000"/>
                </a:solidFill>
                <a:latin typeface="Helvetica Neue" charset="0"/>
              </a:rPr>
              <a:t>„</a:t>
            </a:r>
            <a:r>
              <a:rPr lang="de-DE" sz="2300" dirty="0" err="1" smtClean="0">
                <a:solidFill>
                  <a:srgbClr val="000000"/>
                </a:solidFill>
                <a:latin typeface="Helvetica Neue" charset="0"/>
              </a:rPr>
              <a:t>If</a:t>
            </a:r>
            <a:r>
              <a:rPr lang="de-DE" sz="2300" dirty="0" smtClean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the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nearest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map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point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is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more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than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20km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away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,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the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latin typeface="Helvetica Neue" charset="0"/>
              </a:rPr>
              <a:t>co-ordinates</a:t>
            </a:r>
            <a:r>
              <a:rPr lang="de-DE" sz="2300" dirty="0" smtClean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are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latin typeface="Helvetica Neue" charset="0"/>
              </a:rPr>
              <a:t>zeroed</a:t>
            </a:r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out</a:t>
            </a:r>
            <a:r>
              <a:rPr lang="de-DE" sz="2300" dirty="0" smtClean="0">
                <a:solidFill>
                  <a:srgbClr val="000000"/>
                </a:solidFill>
                <a:latin typeface="Helvetica Neue" charset="0"/>
              </a:rPr>
              <a:t>.“ </a:t>
            </a:r>
          </a:p>
          <a:p>
            <a:r>
              <a:rPr lang="de-DE" sz="2300" dirty="0">
                <a:solidFill>
                  <a:srgbClr val="000000"/>
                </a:solidFill>
                <a:latin typeface="Helvetica Neue" charset="0"/>
              </a:rPr>
              <a:t> </a:t>
            </a:r>
            <a:r>
              <a:rPr lang="de-DE" sz="2300" dirty="0" smtClean="0">
                <a:solidFill>
                  <a:srgbClr val="000000"/>
                </a:solidFill>
                <a:latin typeface="Helvetica Neue" charset="0"/>
              </a:rPr>
              <a:t>             </a:t>
            </a:r>
            <a:r>
              <a:rPr lang="mr-IN" sz="2300" dirty="0" smtClean="0">
                <a:solidFill>
                  <a:srgbClr val="000000"/>
                </a:solidFill>
                <a:latin typeface="Helvetica Neue" charset="0"/>
              </a:rPr>
              <a:t>–</a:t>
            </a:r>
            <a:r>
              <a:rPr lang="de-DE" sz="2300" dirty="0" smtClean="0">
                <a:solidFill>
                  <a:srgbClr val="000000"/>
                </a:solidFill>
                <a:latin typeface="Helvetica Neue" charset="0"/>
              </a:rPr>
              <a:t> UK Police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326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r="1420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400837" y="409074"/>
            <a:ext cx="2868835" cy="13255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7175" cap="sq" cmpd="sng" algn="ctr">
            <a:solidFill>
              <a:schemeClr val="tx1">
                <a:alpha val="6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4.Descriptive </a:t>
            </a:r>
            <a:br>
              <a:rPr lang="en-US" sz="3600" dirty="0"/>
            </a:br>
            <a:r>
              <a:rPr lang="en-US" sz="3600" dirty="0"/>
              <a:t>datamining</a:t>
            </a:r>
            <a:br>
              <a:rPr lang="en-US" sz="3600" dirty="0"/>
            </a:br>
            <a:endParaRPr lang="en-US" sz="3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" r="13407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Sir Bernard Hogan-Howe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former head of London’s Metropolitan as Commissioner of Police of the Metropolis (MPS)</a:t>
            </a:r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76633" y="2322576"/>
            <a:ext cx="7041195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“</a:t>
            </a:r>
            <a:r>
              <a:rPr lang="en-US" sz="3600" dirty="0">
                <a:solidFill>
                  <a:schemeClr val="bg1"/>
                </a:solidFill>
              </a:rPr>
              <a:t>I came into this job determined to fight crime...It's the most rewarding of jobs to protect good people and lock up the bad guys.”</a:t>
            </a:r>
          </a:p>
        </p:txBody>
      </p:sp>
    </p:spTree>
    <p:extLst>
      <p:ext uri="{BB962C8B-B14F-4D97-AF65-F5344CB8AC3E}">
        <p14:creationId xmlns:p14="http://schemas.microsoft.com/office/powerpoint/2010/main" val="18947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900646"/>
          <a:ext cx="11908971" cy="5957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el 1"/>
          <p:cNvSpPr txBox="1">
            <a:spLocks/>
          </p:cNvSpPr>
          <p:nvPr/>
        </p:nvSpPr>
        <p:spPr>
          <a:xfrm>
            <a:off x="827142" y="0"/>
            <a:ext cx="105156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When do crimes happen?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5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900646"/>
          <a:ext cx="12192000" cy="5957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el 1"/>
          <p:cNvSpPr txBox="1">
            <a:spLocks/>
          </p:cNvSpPr>
          <p:nvPr/>
        </p:nvSpPr>
        <p:spPr>
          <a:xfrm>
            <a:off x="827142" y="0"/>
            <a:ext cx="105156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When do crimes happen?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/>
          <p:nvPr/>
        </p:nvGraphicFramePr>
        <p:xfrm>
          <a:off x="566057" y="900645"/>
          <a:ext cx="11103429" cy="523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el 1"/>
          <p:cNvSpPr txBox="1">
            <a:spLocks/>
          </p:cNvSpPr>
          <p:nvPr/>
        </p:nvSpPr>
        <p:spPr>
          <a:xfrm>
            <a:off x="827142" y="0"/>
            <a:ext cx="105156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When do crimes happen?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46239"/>
          <a:stretch/>
        </p:blipFill>
        <p:spPr>
          <a:xfrm>
            <a:off x="3648896" y="900644"/>
            <a:ext cx="4210050" cy="4153955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46291"/>
          <a:stretch/>
        </p:blipFill>
        <p:spPr>
          <a:xfrm>
            <a:off x="0" y="2704045"/>
            <a:ext cx="4229100" cy="415395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t="47134"/>
          <a:stretch/>
        </p:blipFill>
        <p:spPr>
          <a:xfrm>
            <a:off x="7981950" y="2704045"/>
            <a:ext cx="4210050" cy="4153955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827142" y="0"/>
            <a:ext cx="105156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Where do crimes happen?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2111151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rime type: drugs</a:t>
            </a:r>
            <a:endParaRPr lang="en-US" sz="2800" dirty="0"/>
          </a:p>
        </p:txBody>
      </p:sp>
      <p:sp>
        <p:nvSpPr>
          <p:cNvPr id="10" name="Textfeld 9"/>
          <p:cNvSpPr txBox="1"/>
          <p:nvPr/>
        </p:nvSpPr>
        <p:spPr>
          <a:xfrm>
            <a:off x="7920448" y="2111151"/>
            <a:ext cx="336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rime type: robbery</a:t>
            </a:r>
            <a:endParaRPr lang="en-US" sz="2800" dirty="0"/>
          </a:p>
        </p:txBody>
      </p:sp>
      <p:sp>
        <p:nvSpPr>
          <p:cNvPr id="11" name="Textfeld 10"/>
          <p:cNvSpPr txBox="1"/>
          <p:nvPr/>
        </p:nvSpPr>
        <p:spPr>
          <a:xfrm>
            <a:off x="5410200" y="905925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All crimes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19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/>
          <p:cNvGraphicFramePr/>
          <p:nvPr>
            <p:extLst/>
          </p:nvPr>
        </p:nvGraphicFramePr>
        <p:xfrm>
          <a:off x="0" y="719666"/>
          <a:ext cx="11963400" cy="588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el 1"/>
          <p:cNvSpPr txBox="1">
            <a:spLocks/>
          </p:cNvSpPr>
          <p:nvPr/>
        </p:nvSpPr>
        <p:spPr>
          <a:xfrm>
            <a:off x="0" y="0"/>
            <a:ext cx="121920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Crimes and Punishment </a:t>
            </a:r>
            <a:r>
              <a:rPr lang="mr-IN" dirty="0" smtClean="0"/>
              <a:t>–</a:t>
            </a:r>
            <a:r>
              <a:rPr lang="en-US" dirty="0" smtClean="0"/>
              <a:t> what’s up with the ending?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/>
          </p:nvPr>
        </p:nvGraphicFramePr>
        <p:xfrm>
          <a:off x="0" y="719666"/>
          <a:ext cx="12192000" cy="5858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el 1"/>
          <p:cNvSpPr txBox="1">
            <a:spLocks/>
          </p:cNvSpPr>
          <p:nvPr/>
        </p:nvSpPr>
        <p:spPr>
          <a:xfrm>
            <a:off x="0" y="0"/>
            <a:ext cx="121920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Crimes and Punishment </a:t>
            </a:r>
            <a:r>
              <a:rPr lang="mr-IN" dirty="0" smtClean="0"/>
              <a:t>–</a:t>
            </a:r>
            <a:r>
              <a:rPr lang="en-US" dirty="0" smtClean="0"/>
              <a:t> what’s up with the ending?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1122363"/>
            <a:ext cx="10509504" cy="2387600"/>
          </a:xfrm>
        </p:spPr>
        <p:txBody>
          <a:bodyPr>
            <a:noAutofit/>
          </a:bodyPr>
          <a:lstStyle/>
          <a:p>
            <a:r>
              <a:rPr lang="en-US" sz="8800" dirty="0" smtClean="0"/>
              <a:t>Descriptive statistics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50208"/>
            <a:ext cx="9144000" cy="130759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Police stop and searches statistics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61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49" y="1879373"/>
            <a:ext cx="6116849" cy="3380014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65" y="1879373"/>
            <a:ext cx="6090235" cy="3380014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0" y="0"/>
            <a:ext cx="121920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 which age ranges are people stopped more often?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0"/>
            <a:ext cx="121920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Which ethnicity is more likely to be stopped?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925029"/>
            <a:ext cx="6059424" cy="549859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4" y="912837"/>
            <a:ext cx="6071616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0" y="0"/>
            <a:ext cx="12192000" cy="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Men are 9 times more likely to be stopped</a:t>
            </a:r>
            <a:endParaRPr lang="en-US" dirty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293236078"/>
              </p:ext>
            </p:extLst>
          </p:nvPr>
        </p:nvGraphicFramePr>
        <p:xfrm>
          <a:off x="438912" y="900645"/>
          <a:ext cx="11119104" cy="523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16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0164" y="0"/>
            <a:ext cx="2078182" cy="7052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506" y="1444569"/>
            <a:ext cx="2861837" cy="234110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2" y="1406670"/>
            <a:ext cx="3222540" cy="241690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2" y="4343400"/>
            <a:ext cx="3222540" cy="238292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00" y="4429607"/>
            <a:ext cx="3373083" cy="238292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62" y="4474633"/>
            <a:ext cx="3433578" cy="229286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70164" y="1036314"/>
            <a:ext cx="292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Datasets presentation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738601" y="1030711"/>
            <a:ext cx="292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Problems with the data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70164" y="4064122"/>
            <a:ext cx="292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Descriptive Statistics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776141" y="4060275"/>
            <a:ext cx="292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Predictive datamining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658062" y="4060275"/>
            <a:ext cx="343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Used Methods and Technologies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83" y="1288134"/>
            <a:ext cx="4424344" cy="253544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060740" y="1030711"/>
            <a:ext cx="292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1840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2188824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0688" y="4337523"/>
            <a:ext cx="10918056" cy="1327380"/>
          </a:xfrm>
        </p:spPr>
        <p:txBody>
          <a:bodyPr>
            <a:normAutofit/>
          </a:bodyPr>
          <a:lstStyle/>
          <a:p>
            <a:r>
              <a:rPr lang="en-US" dirty="0"/>
              <a:t>5. Predictive datamining</a:t>
            </a:r>
          </a:p>
        </p:txBody>
      </p:sp>
    </p:spTree>
    <p:extLst>
      <p:ext uri="{BB962C8B-B14F-4D97-AF65-F5344CB8AC3E}">
        <p14:creationId xmlns:p14="http://schemas.microsoft.com/office/powerpoint/2010/main" val="116227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6" r="12444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74645" y="221499"/>
            <a:ext cx="5275216" cy="1676603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Predictive datamining: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874" y="1515546"/>
            <a:ext cx="4428663" cy="50625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Predict crime outcome types in the city of London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Predict the effects of demographic structure on criminal behavior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Detect anomalous areas with respect to criminal behavior based on demographic structure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398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5429250" y="638176"/>
            <a:ext cx="3867150" cy="386715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7543800" y="638176"/>
            <a:ext cx="0" cy="18478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7543800" y="168592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500 m</a:t>
            </a:r>
          </a:p>
        </p:txBody>
      </p:sp>
      <p:sp>
        <p:nvSpPr>
          <p:cNvPr id="8" name="Rechteck 7"/>
          <p:cNvSpPr/>
          <p:nvPr/>
        </p:nvSpPr>
        <p:spPr>
          <a:xfrm>
            <a:off x="838200" y="371474"/>
            <a:ext cx="4448175" cy="4133852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Crime 6123122792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Crime type: Theft from the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Outcome: Defendant found not guilty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Date: September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Police force: City of London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Latitude / 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Lower Layer Super Output Area (LSOA)</a:t>
            </a:r>
          </a:p>
          <a:p>
            <a:r>
              <a:rPr lang="en-US" dirty="0">
                <a:solidFill>
                  <a:schemeClr val="tx1"/>
                </a:solidFill>
              </a:rPr>
              <a:t>---------------------------------------------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person searches: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vehicle searches: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fountains: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banks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Number Wi-Fi hotspots: 0</a:t>
            </a:r>
          </a:p>
        </p:txBody>
      </p:sp>
      <p:sp>
        <p:nvSpPr>
          <p:cNvPr id="9" name="Ellipse 8"/>
          <p:cNvSpPr/>
          <p:nvPr/>
        </p:nvSpPr>
        <p:spPr>
          <a:xfrm>
            <a:off x="7334250" y="2343150"/>
            <a:ext cx="447675" cy="447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40039" y="3823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1. First Approach for Predicting Crime Outcome Types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10004"/>
            <a:ext cx="10192806" cy="2617459"/>
          </a:xfrm>
          <a:prstGeom prst="rect">
            <a:avLst/>
          </a:prstGeom>
        </p:spPr>
      </p:pic>
      <p:sp>
        <p:nvSpPr>
          <p:cNvPr id="8" name="Pfeil: nach rechts 7"/>
          <p:cNvSpPr/>
          <p:nvPr/>
        </p:nvSpPr>
        <p:spPr>
          <a:xfrm>
            <a:off x="10192805" y="3680482"/>
            <a:ext cx="497485" cy="32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10192805" y="3258163"/>
            <a:ext cx="194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?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55" y="2510005"/>
            <a:ext cx="1433945" cy="266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80802" y="217427"/>
            <a:ext cx="11868150" cy="827715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First Approach for Predicting Crime Outcome Types</a:t>
            </a:r>
          </a:p>
        </p:txBody>
      </p:sp>
      <p:sp>
        <p:nvSpPr>
          <p:cNvPr id="8" name="Pfeil: nach rechts 7"/>
          <p:cNvSpPr/>
          <p:nvPr/>
        </p:nvSpPr>
        <p:spPr>
          <a:xfrm>
            <a:off x="1282792" y="4088780"/>
            <a:ext cx="940714" cy="476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50" y="2790546"/>
            <a:ext cx="9940450" cy="286116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42649" y="1707923"/>
            <a:ext cx="5334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Wingdings" panose="05000000000000000000" pitchFamily="2" charset="2"/>
              </a:rPr>
              <a:t>Data preprocessing:</a:t>
            </a:r>
            <a:endParaRPr lang="en-US" sz="32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" y="2790546"/>
            <a:ext cx="1157090" cy="28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3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1217820"/>
            <a:ext cx="7506959" cy="553858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700147" y="3537524"/>
            <a:ext cx="36212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 decision trees in the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cross validation score: 54.8%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of test data: 55.2%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Weighted F1-score: 0.544</a:t>
            </a:r>
          </a:p>
        </p:txBody>
      </p:sp>
      <p:sp>
        <p:nvSpPr>
          <p:cNvPr id="2" name="Rechteck: abgerundete Ecken 1"/>
          <p:cNvSpPr/>
          <p:nvPr/>
        </p:nvSpPr>
        <p:spPr>
          <a:xfrm>
            <a:off x="8630816" y="3537524"/>
            <a:ext cx="3097764" cy="11079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80802" y="217427"/>
            <a:ext cx="11868150" cy="827715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First Approach for Predicting Crime Outcome Types</a:t>
            </a:r>
          </a:p>
        </p:txBody>
      </p:sp>
    </p:spTree>
    <p:extLst>
      <p:ext uri="{BB962C8B-B14F-4D97-AF65-F5344CB8AC3E}">
        <p14:creationId xmlns:p14="http://schemas.microsoft.com/office/powerpoint/2010/main" val="16434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8054" y="1573427"/>
            <a:ext cx="4709746" cy="5148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Demographic Data</a:t>
            </a:r>
          </a:p>
          <a:p>
            <a:r>
              <a:rPr lang="en-US" dirty="0"/>
              <a:t>Population, #males/females</a:t>
            </a:r>
          </a:p>
          <a:p>
            <a:r>
              <a:rPr lang="en-US" dirty="0"/>
              <a:t>Age distribution</a:t>
            </a:r>
          </a:p>
          <a:p>
            <a:r>
              <a:rPr lang="en-US" dirty="0"/>
              <a:t>Ethnicity group</a:t>
            </a:r>
          </a:p>
          <a:p>
            <a:r>
              <a:rPr lang="en-US" dirty="0"/>
              <a:t>Religion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u="sng" dirty="0"/>
              <a:t>Points of Interest</a:t>
            </a:r>
          </a:p>
          <a:p>
            <a:r>
              <a:rPr lang="en-US" dirty="0"/>
              <a:t>Total number</a:t>
            </a:r>
          </a:p>
          <a:p>
            <a:r>
              <a:rPr lang="en-US" dirty="0"/>
              <a:t>Number of supermarkets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Pfeil: nach rechts 3"/>
          <p:cNvSpPr/>
          <p:nvPr/>
        </p:nvSpPr>
        <p:spPr>
          <a:xfrm>
            <a:off x="4705350" y="3347350"/>
            <a:ext cx="1485900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934200" y="2512541"/>
            <a:ext cx="4709746" cy="156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Number of crimes</a:t>
            </a:r>
          </a:p>
          <a:p>
            <a:r>
              <a:rPr lang="en-US" dirty="0"/>
              <a:t>Total number</a:t>
            </a:r>
          </a:p>
          <a:p>
            <a:r>
              <a:rPr lang="en-US" dirty="0"/>
              <a:t>Of a certain crime type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063A0-AA0E-4DD8-A4D4-4005F0C4AE70}" type="slidenum">
              <a:rPr lang="de-DE" smtClean="0"/>
              <a:t>36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599" cy="6739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Predicting Number of Crimes</a:t>
            </a:r>
          </a:p>
        </p:txBody>
      </p:sp>
    </p:spTree>
    <p:extLst>
      <p:ext uri="{BB962C8B-B14F-4D97-AF65-F5344CB8AC3E}">
        <p14:creationId xmlns:p14="http://schemas.microsoft.com/office/powerpoint/2010/main" val="11925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C5EE-EF75-5641-AE0A-445515041A50}" type="slidenum">
              <a:rPr lang="de-DE" smtClean="0"/>
              <a:t>37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599" cy="6739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Predicting Number of Crimes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7" y="978725"/>
            <a:ext cx="10873946" cy="29320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155" y="3984807"/>
            <a:ext cx="6919688" cy="27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C5EE-EF75-5641-AE0A-445515041A50}" type="slidenum">
              <a:rPr lang="de-DE" smtClean="0"/>
              <a:t>38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599" cy="6739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Predicting Number of Crimes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828" b="1575"/>
          <a:stretch/>
        </p:blipFill>
        <p:spPr>
          <a:xfrm>
            <a:off x="502508" y="910534"/>
            <a:ext cx="7504423" cy="553969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728948" y="6450228"/>
            <a:ext cx="30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Actual</a:t>
            </a:r>
            <a:r>
              <a:rPr lang="de-DE" dirty="0"/>
              <a:t> Total </a:t>
            </a:r>
            <a:r>
              <a:rPr lang="de-DE" dirty="0" err="1"/>
              <a:t>Number</a:t>
            </a:r>
            <a:r>
              <a:rPr lang="de-DE" dirty="0"/>
              <a:t> of Crimes</a:t>
            </a:r>
          </a:p>
        </p:txBody>
      </p:sp>
      <p:sp>
        <p:nvSpPr>
          <p:cNvPr id="8" name="Textfeld 7"/>
          <p:cNvSpPr txBox="1"/>
          <p:nvPr/>
        </p:nvSpPr>
        <p:spPr>
          <a:xfrm rot="16200000">
            <a:off x="-1379243" y="3495715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Total </a:t>
            </a:r>
            <a:r>
              <a:rPr lang="de-DE" dirty="0" err="1"/>
              <a:t>Number</a:t>
            </a:r>
            <a:r>
              <a:rPr lang="de-DE" dirty="0"/>
              <a:t> of Crimes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37990" y="978725"/>
            <a:ext cx="38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− squared error: 1424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relative - squared error: 37.3%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Correlation: 93.5%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12" name="Diagramm 11"/>
          <p:cNvGraphicFramePr/>
          <p:nvPr>
            <p:extLst/>
          </p:nvPr>
        </p:nvGraphicFramePr>
        <p:xfrm>
          <a:off x="8237990" y="2539975"/>
          <a:ext cx="3565319" cy="3244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8343138" y="5927810"/>
            <a:ext cx="34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Average </a:t>
            </a:r>
            <a:r>
              <a:rPr lang="de-DE" dirty="0" err="1"/>
              <a:t>number</a:t>
            </a:r>
            <a:r>
              <a:rPr lang="de-DE" dirty="0"/>
              <a:t> of </a:t>
            </a:r>
            <a:r>
              <a:rPr lang="de-DE" dirty="0" err="1"/>
              <a:t>crimes</a:t>
            </a:r>
            <a:r>
              <a:rPr lang="de-DE" dirty="0"/>
              <a:t>: ≈4,000</a:t>
            </a:r>
          </a:p>
        </p:txBody>
      </p:sp>
    </p:spTree>
    <p:extLst>
      <p:ext uri="{BB962C8B-B14F-4D97-AF65-F5344CB8AC3E}">
        <p14:creationId xmlns:p14="http://schemas.microsoft.com/office/powerpoint/2010/main" val="22125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2" grpId="0">
        <p:bldAsOne/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C5EE-EF75-5641-AE0A-445515041A50}" type="slidenum">
              <a:rPr lang="de-DE" smtClean="0"/>
              <a:t>39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304801"/>
            <a:ext cx="10515599" cy="6739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Predicting Number of Crimes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82" y="1080222"/>
            <a:ext cx="7759637" cy="56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1" b="103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</a:rPr>
              <a:t>1. Datasets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0725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4272" y="1160369"/>
            <a:ext cx="9468465" cy="54970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53955" y="-21019"/>
            <a:ext cx="4903839" cy="1325563"/>
          </a:xfrm>
        </p:spPr>
        <p:txBody>
          <a:bodyPr/>
          <a:lstStyle/>
          <a:p>
            <a:r>
              <a:rPr lang="en-US" b="1" dirty="0"/>
              <a:t>3. Outlier detection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C5EE-EF75-5641-AE0A-445515041A50}" type="slidenum">
              <a:rPr lang="de-DE" smtClean="0"/>
              <a:t>40</a:t>
            </a:fld>
            <a:endParaRPr lang="de-DE"/>
          </a:p>
        </p:txBody>
      </p:sp>
      <p:cxnSp>
        <p:nvCxnSpPr>
          <p:cNvPr id="20" name="Gerade Verbindung mit Pfeil 19"/>
          <p:cNvCxnSpPr>
            <a:cxnSpLocks/>
          </p:cNvCxnSpPr>
          <p:nvPr/>
        </p:nvCxnSpPr>
        <p:spPr>
          <a:xfrm flipH="1">
            <a:off x="4754880" y="3367211"/>
            <a:ext cx="521208" cy="1492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85" y="1569321"/>
            <a:ext cx="3113508" cy="171908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448" y="1497709"/>
            <a:ext cx="2552700" cy="1790700"/>
          </a:xfrm>
          <a:prstGeom prst="rect">
            <a:avLst/>
          </a:prstGeom>
        </p:spPr>
      </p:pic>
      <p:sp>
        <p:nvSpPr>
          <p:cNvPr id="30" name="Textfeld 29"/>
          <p:cNvSpPr txBox="1"/>
          <p:nvPr/>
        </p:nvSpPr>
        <p:spPr>
          <a:xfrm>
            <a:off x="8544994" y="1993392"/>
            <a:ext cx="704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8636360" y="1808284"/>
            <a:ext cx="41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3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0392" y="137162"/>
            <a:ext cx="10808208" cy="8321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 which respect are those 673 MSAOs abnormal?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9278112" y="6356350"/>
            <a:ext cx="2743200" cy="365125"/>
          </a:xfrm>
        </p:spPr>
        <p:txBody>
          <a:bodyPr/>
          <a:lstStyle/>
          <a:p>
            <a:fld id="{5305C5EE-EF75-5641-AE0A-445515041A50}" type="slidenum">
              <a:rPr lang="de-DE" smtClean="0"/>
              <a:t>41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7" y="2607645"/>
            <a:ext cx="2921039" cy="261279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770" y="2851104"/>
            <a:ext cx="2771147" cy="236933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382455" y="3208392"/>
            <a:ext cx="729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Cluster 1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429536" y="2917538"/>
            <a:ext cx="729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Cluster 2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524734" y="4741069"/>
            <a:ext cx="729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Cluster 3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-56346" y="2324940"/>
            <a:ext cx="35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Start only with </a:t>
            </a:r>
            <a:r>
              <a:rPr lang="en-US" b="1" dirty="0"/>
              <a:t>demographic</a:t>
            </a:r>
            <a:r>
              <a:rPr lang="en-US" dirty="0"/>
              <a:t> data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474053" y="2324940"/>
            <a:ext cx="35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Form cluster</a:t>
            </a:r>
          </a:p>
        </p:txBody>
      </p:sp>
      <p:cxnSp>
        <p:nvCxnSpPr>
          <p:cNvPr id="22" name="Gerade Verbindung mit Pfeil 21"/>
          <p:cNvCxnSpPr>
            <a:cxnSpLocks/>
          </p:cNvCxnSpPr>
          <p:nvPr/>
        </p:nvCxnSpPr>
        <p:spPr>
          <a:xfrm flipH="1" flipV="1">
            <a:off x="2315109" y="3798940"/>
            <a:ext cx="197696" cy="6594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1911474" y="4458364"/>
            <a:ext cx="21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Outlier </a:t>
            </a:r>
            <a:r>
              <a:rPr lang="en-US" sz="1200" dirty="0" err="1"/>
              <a:t>wrt</a:t>
            </a:r>
            <a:r>
              <a:rPr lang="en-US" sz="1200" dirty="0"/>
              <a:t>. </a:t>
            </a:r>
            <a:r>
              <a:rPr lang="en-US" sz="1200" b="1" dirty="0"/>
              <a:t>criminal behavior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7296280" y="2339691"/>
            <a:ext cx="396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What factors define an “outlier”?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08" y="2647004"/>
            <a:ext cx="6232155" cy="3255317"/>
          </a:xfrm>
          <a:prstGeom prst="rect">
            <a:avLst/>
          </a:prstGeom>
        </p:spPr>
      </p:pic>
      <p:sp>
        <p:nvSpPr>
          <p:cNvPr id="16" name="Pfeil: nach rechts 15"/>
          <p:cNvSpPr/>
          <p:nvPr/>
        </p:nvSpPr>
        <p:spPr>
          <a:xfrm>
            <a:off x="5927417" y="3958549"/>
            <a:ext cx="757584" cy="512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5977350" y="4013073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Number</a:t>
            </a:r>
            <a:r>
              <a:rPr lang="de-DE" sz="1600" dirty="0"/>
              <a:t> of Crimes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8928587" y="5036911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Crime Features</a:t>
            </a:r>
          </a:p>
        </p:txBody>
      </p:sp>
      <p:sp>
        <p:nvSpPr>
          <p:cNvPr id="28" name="Pfeil: nach rechts 27"/>
          <p:cNvSpPr/>
          <p:nvPr/>
        </p:nvSpPr>
        <p:spPr>
          <a:xfrm>
            <a:off x="2908810" y="3958549"/>
            <a:ext cx="757584" cy="512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which respect are those 673 MSAOs abnormal?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226165"/>
            <a:ext cx="7019676" cy="351998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 rot="16200000">
            <a:off x="5114846" y="5244291"/>
            <a:ext cx="231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Total crime types</a:t>
            </a:r>
          </a:p>
        </p:txBody>
      </p:sp>
      <p:sp>
        <p:nvSpPr>
          <p:cNvPr id="9" name="Textfeld 8"/>
          <p:cNvSpPr txBox="1"/>
          <p:nvPr/>
        </p:nvSpPr>
        <p:spPr>
          <a:xfrm rot="16200000">
            <a:off x="6392435" y="5512712"/>
            <a:ext cx="226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Anti-Social</a:t>
            </a:r>
          </a:p>
        </p:txBody>
      </p:sp>
      <p:sp>
        <p:nvSpPr>
          <p:cNvPr id="10" name="Textfeld 9"/>
          <p:cNvSpPr txBox="1"/>
          <p:nvPr/>
        </p:nvSpPr>
        <p:spPr>
          <a:xfrm rot="16200000">
            <a:off x="7633454" y="5523761"/>
            <a:ext cx="226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other theft</a:t>
            </a:r>
          </a:p>
        </p:txBody>
      </p:sp>
      <p:sp>
        <p:nvSpPr>
          <p:cNvPr id="11" name="Textfeld 10"/>
          <p:cNvSpPr txBox="1"/>
          <p:nvPr/>
        </p:nvSpPr>
        <p:spPr>
          <a:xfrm rot="16200000">
            <a:off x="8862860" y="5516833"/>
            <a:ext cx="2268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Shoplifting</a:t>
            </a:r>
          </a:p>
        </p:txBody>
      </p:sp>
      <p:sp>
        <p:nvSpPr>
          <p:cNvPr id="12" name="Textfeld 11"/>
          <p:cNvSpPr txBox="1"/>
          <p:nvPr/>
        </p:nvSpPr>
        <p:spPr>
          <a:xfrm rot="16200000">
            <a:off x="10291432" y="5485345"/>
            <a:ext cx="1956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Robbery</a:t>
            </a:r>
          </a:p>
        </p:txBody>
      </p:sp>
      <p:sp>
        <p:nvSpPr>
          <p:cNvPr id="14" name="Textfeld 13"/>
          <p:cNvSpPr txBox="1"/>
          <p:nvPr/>
        </p:nvSpPr>
        <p:spPr>
          <a:xfrm rot="16200000">
            <a:off x="3360813" y="2903424"/>
            <a:ext cx="2333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crimes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933948" y="4232564"/>
            <a:ext cx="323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4755437" y="3632032"/>
            <a:ext cx="67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20k</a:t>
            </a:r>
            <a:endParaRPr lang="en-US" sz="1600" dirty="0"/>
          </a:p>
        </p:txBody>
      </p:sp>
      <p:sp>
        <p:nvSpPr>
          <p:cNvPr id="17" name="Textfeld 16"/>
          <p:cNvSpPr txBox="1"/>
          <p:nvPr/>
        </p:nvSpPr>
        <p:spPr>
          <a:xfrm>
            <a:off x="4745182" y="3019520"/>
            <a:ext cx="67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40k</a:t>
            </a:r>
            <a:endParaRPr lang="en-US" sz="1600" dirty="0"/>
          </a:p>
        </p:txBody>
      </p:sp>
      <p:sp>
        <p:nvSpPr>
          <p:cNvPr id="18" name="Textfeld 17"/>
          <p:cNvSpPr txBox="1"/>
          <p:nvPr/>
        </p:nvSpPr>
        <p:spPr>
          <a:xfrm>
            <a:off x="4745181" y="2383351"/>
            <a:ext cx="67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60k</a:t>
            </a:r>
            <a:endParaRPr lang="en-US" sz="1600" dirty="0"/>
          </a:p>
        </p:txBody>
      </p:sp>
      <p:sp>
        <p:nvSpPr>
          <p:cNvPr id="19" name="Textfeld 18"/>
          <p:cNvSpPr txBox="1"/>
          <p:nvPr/>
        </p:nvSpPr>
        <p:spPr>
          <a:xfrm>
            <a:off x="4750972" y="1759011"/>
            <a:ext cx="67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80k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58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686" y="228312"/>
            <a:ext cx="6696746" cy="5022560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91" y="4716702"/>
            <a:ext cx="4333987" cy="214362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675420" y="4717856"/>
            <a:ext cx="4327058" cy="2091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241" y="676533"/>
            <a:ext cx="4342259" cy="357089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9273" y="681089"/>
            <a:ext cx="3634912" cy="35663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Gerade Verbindung mit Pfeil 12"/>
          <p:cNvCxnSpPr>
            <a:cxnSpLocks/>
          </p:cNvCxnSpPr>
          <p:nvPr/>
        </p:nvCxnSpPr>
        <p:spPr>
          <a:xfrm flipH="1">
            <a:off x="8541328" y="3934692"/>
            <a:ext cx="1827610" cy="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cxnSpLocks/>
          </p:cNvCxnSpPr>
          <p:nvPr/>
        </p:nvCxnSpPr>
        <p:spPr>
          <a:xfrm flipH="1">
            <a:off x="8212283" y="1836037"/>
            <a:ext cx="921326" cy="263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cxnSpLocks/>
          </p:cNvCxnSpPr>
          <p:nvPr/>
        </p:nvCxnSpPr>
        <p:spPr>
          <a:xfrm flipH="1">
            <a:off x="7191222" y="1033810"/>
            <a:ext cx="1021061" cy="104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10368938" y="3588328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London</a:t>
            </a:r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9133609" y="1540185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Hull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157221" y="591235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Leeds</a:t>
            </a:r>
          </a:p>
        </p:txBody>
      </p:sp>
      <p:sp>
        <p:nvSpPr>
          <p:cNvPr id="23" name="Ellipse 22"/>
          <p:cNvSpPr/>
          <p:nvPr/>
        </p:nvSpPr>
        <p:spPr>
          <a:xfrm>
            <a:off x="5874331" y="1987984"/>
            <a:ext cx="110836" cy="1316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r Verbinder 24"/>
          <p:cNvCxnSpPr>
            <a:cxnSpLocks/>
          </p:cNvCxnSpPr>
          <p:nvPr/>
        </p:nvCxnSpPr>
        <p:spPr>
          <a:xfrm>
            <a:off x="3713018" y="676533"/>
            <a:ext cx="2172464" cy="137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/>
        </p:nvCxnSpPr>
        <p:spPr>
          <a:xfrm flipV="1">
            <a:off x="3713018" y="2076084"/>
            <a:ext cx="2169418" cy="2171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8291945" y="4495659"/>
            <a:ext cx="110836" cy="1316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Gerader Verbinder 28"/>
          <p:cNvCxnSpPr>
            <a:cxnSpLocks/>
          </p:cNvCxnSpPr>
          <p:nvPr/>
        </p:nvCxnSpPr>
        <p:spPr>
          <a:xfrm>
            <a:off x="8402781" y="4594968"/>
            <a:ext cx="3606626" cy="108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/>
        </p:nvCxnSpPr>
        <p:spPr>
          <a:xfrm flipH="1">
            <a:off x="7675420" y="4594968"/>
            <a:ext cx="616525" cy="12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2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8873" y="0"/>
            <a:ext cx="10460570" cy="1014477"/>
          </a:xfrm>
        </p:spPr>
        <p:txBody>
          <a:bodyPr/>
          <a:lstStyle/>
          <a:p>
            <a:pPr algn="ctr"/>
            <a:r>
              <a:rPr lang="en-US" dirty="0"/>
              <a:t>Regression </a:t>
            </a:r>
            <a:r>
              <a:rPr lang="en-US" dirty="0" err="1"/>
              <a:t>revisted</a:t>
            </a:r>
            <a:r>
              <a:rPr lang="en-US" dirty="0"/>
              <a:t> – 1</a:t>
            </a:r>
            <a:r>
              <a:rPr lang="en-US" baseline="30000" dirty="0"/>
              <a:t>st</a:t>
            </a:r>
            <a:r>
              <a:rPr lang="en-US" dirty="0"/>
              <a:t> Cluster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013" b="2300"/>
          <a:stretch/>
        </p:blipFill>
        <p:spPr>
          <a:xfrm>
            <a:off x="544530" y="1421217"/>
            <a:ext cx="5551469" cy="322474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3439" b="1828"/>
          <a:stretch/>
        </p:blipFill>
        <p:spPr>
          <a:xfrm>
            <a:off x="6292094" y="1415224"/>
            <a:ext cx="5505031" cy="323073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881066" y="4706118"/>
            <a:ext cx="30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Actual</a:t>
            </a:r>
            <a:r>
              <a:rPr lang="de-DE" dirty="0"/>
              <a:t> Total </a:t>
            </a:r>
            <a:r>
              <a:rPr lang="de-DE" dirty="0" err="1"/>
              <a:t>Number</a:t>
            </a:r>
            <a:r>
              <a:rPr lang="de-DE" dirty="0"/>
              <a:t> of Crimes</a:t>
            </a:r>
          </a:p>
        </p:txBody>
      </p:sp>
      <p:sp>
        <p:nvSpPr>
          <p:cNvPr id="7" name="Textfeld 6"/>
          <p:cNvSpPr txBox="1"/>
          <p:nvPr/>
        </p:nvSpPr>
        <p:spPr>
          <a:xfrm rot="16200000">
            <a:off x="-1465125" y="2844550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Total </a:t>
            </a:r>
            <a:r>
              <a:rPr lang="de-DE" dirty="0" err="1"/>
              <a:t>Number</a:t>
            </a:r>
            <a:r>
              <a:rPr lang="de-DE" dirty="0"/>
              <a:t> of Crimes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087902" y="4721865"/>
            <a:ext cx="30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Actual</a:t>
            </a:r>
            <a:r>
              <a:rPr lang="de-DE" dirty="0"/>
              <a:t> Total </a:t>
            </a:r>
            <a:r>
              <a:rPr lang="de-DE" dirty="0" err="1"/>
              <a:t>Number</a:t>
            </a:r>
            <a:r>
              <a:rPr lang="de-DE" dirty="0"/>
              <a:t> of Crimes</a:t>
            </a:r>
          </a:p>
        </p:txBody>
      </p:sp>
      <p:sp>
        <p:nvSpPr>
          <p:cNvPr id="9" name="Textfeld 8"/>
          <p:cNvSpPr txBox="1"/>
          <p:nvPr/>
        </p:nvSpPr>
        <p:spPr>
          <a:xfrm rot="5400000">
            <a:off x="10303321" y="2860298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Predicted</a:t>
            </a:r>
            <a:r>
              <a:rPr lang="de-DE" dirty="0"/>
              <a:t> Total </a:t>
            </a:r>
            <a:r>
              <a:rPr lang="de-DE" dirty="0" err="1"/>
              <a:t>Number</a:t>
            </a:r>
            <a:r>
              <a:rPr lang="de-DE" dirty="0"/>
              <a:t> of Crimes</a:t>
            </a:r>
          </a:p>
        </p:txBody>
      </p:sp>
      <p:sp>
        <p:nvSpPr>
          <p:cNvPr id="10" name="Rechteck 9"/>
          <p:cNvSpPr/>
          <p:nvPr/>
        </p:nvSpPr>
        <p:spPr>
          <a:xfrm>
            <a:off x="678873" y="530180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− squared error: 1472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relative - squared error: 42.7%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Correlation: 91.6%</a:t>
            </a:r>
          </a:p>
        </p:txBody>
      </p:sp>
      <p:sp>
        <p:nvSpPr>
          <p:cNvPr id="11" name="Rechteck 10"/>
          <p:cNvSpPr/>
          <p:nvPr/>
        </p:nvSpPr>
        <p:spPr>
          <a:xfrm>
            <a:off x="7245928" y="518404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mean − squared error: 1393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relative - squared error: 46%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Correlation: 89%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414399" y="984898"/>
            <a:ext cx="473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1.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outliers</a:t>
            </a:r>
            <a:r>
              <a:rPr lang="de-DE" b="1" dirty="0"/>
              <a:t>:</a:t>
            </a:r>
            <a:endParaRPr lang="en-US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6351071" y="980513"/>
            <a:ext cx="473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2. </a:t>
            </a:r>
            <a:r>
              <a:rPr lang="de-DE" b="1" dirty="0" err="1"/>
              <a:t>Without</a:t>
            </a:r>
            <a:r>
              <a:rPr lang="de-DE" b="1" dirty="0"/>
              <a:t> </a:t>
            </a:r>
            <a:r>
              <a:rPr lang="de-DE" b="1" dirty="0" err="1"/>
              <a:t>outliers</a:t>
            </a:r>
            <a:r>
              <a:rPr lang="de-DE" b="1" dirty="0"/>
              <a:t>:</a:t>
            </a:r>
            <a:endParaRPr lang="en-US" b="1" dirty="0"/>
          </a:p>
        </p:txBody>
      </p:sp>
      <p:cxnSp>
        <p:nvCxnSpPr>
          <p:cNvPr id="17" name="Gerade Verbindung 16"/>
          <p:cNvCxnSpPr/>
          <p:nvPr/>
        </p:nvCxnSpPr>
        <p:spPr>
          <a:xfrm flipV="1">
            <a:off x="678873" y="2307771"/>
            <a:ext cx="5068784" cy="223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>
          <a:xfrm flipV="1">
            <a:off x="6499101" y="1538514"/>
            <a:ext cx="2964213" cy="300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732"/>
            <a:ext cx="12403394" cy="8282712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239902" y="556299"/>
            <a:ext cx="2868835" cy="1325563"/>
          </a:xfrm>
          <a:prstGeom prst="rect">
            <a:avLst/>
          </a:prstGeom>
          <a:solidFill>
            <a:schemeClr val="bg1"/>
          </a:solidFill>
          <a:ln w="257175" cap="sq" cmpd="sng" algn="ctr">
            <a:solidFill>
              <a:schemeClr val="tx1">
                <a:alpha val="6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97468"/>
            <a:ext cx="1780561" cy="9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6" y="793115"/>
            <a:ext cx="1818522" cy="9405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71" y="533251"/>
            <a:ext cx="1646732" cy="146024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113" y="793115"/>
            <a:ext cx="2228388" cy="131330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6" y="2598777"/>
            <a:ext cx="1650002" cy="18180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36" y="753668"/>
            <a:ext cx="2421092" cy="10194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1728" y="3340928"/>
            <a:ext cx="2831383" cy="67953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86" y="5336918"/>
            <a:ext cx="3132608" cy="111799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58" y="5151896"/>
            <a:ext cx="1488041" cy="148804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441" y="5531984"/>
            <a:ext cx="2585471" cy="922931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79" y="2757667"/>
            <a:ext cx="2830765" cy="2123074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" y="5282017"/>
            <a:ext cx="2742626" cy="1422866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61" y="2922395"/>
            <a:ext cx="1726236" cy="17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82" y="40805"/>
            <a:ext cx="6154837" cy="677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8" y="900646"/>
            <a:ext cx="11909308" cy="5954655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Middle Super Output Area (MSOA)</a:t>
            </a:r>
            <a:endParaRPr lang="en-US" dirty="0"/>
          </a:p>
        </p:txBody>
      </p:sp>
      <p:grpSp>
        <p:nvGrpSpPr>
          <p:cNvPr id="14" name="Gruppierung 13"/>
          <p:cNvGrpSpPr/>
          <p:nvPr/>
        </p:nvGrpSpPr>
        <p:grpSpPr>
          <a:xfrm>
            <a:off x="290945" y="1149927"/>
            <a:ext cx="7981185" cy="3323987"/>
            <a:chOff x="290945" y="1149927"/>
            <a:chExt cx="7981185" cy="3323987"/>
          </a:xfrm>
        </p:grpSpPr>
        <p:sp>
          <p:nvSpPr>
            <p:cNvPr id="9" name="Textfeld 8"/>
            <p:cNvSpPr txBox="1"/>
            <p:nvPr/>
          </p:nvSpPr>
          <p:spPr>
            <a:xfrm>
              <a:off x="290945" y="1149927"/>
              <a:ext cx="4862946" cy="3323987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From census 2011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Population of ≈7,200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≈7,000 areas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Demographic data: selected 150 features out of 130,000</a:t>
              </a:r>
            </a:p>
          </p:txBody>
        </p:sp>
        <p:cxnSp>
          <p:nvCxnSpPr>
            <p:cNvPr id="13" name="Gerade Verbindung mit Pfeil 12"/>
            <p:cNvCxnSpPr/>
            <p:nvPr/>
          </p:nvCxnSpPr>
          <p:spPr>
            <a:xfrm>
              <a:off x="4835236" y="2008909"/>
              <a:ext cx="3436894" cy="4365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412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8" y="900646"/>
            <a:ext cx="11909307" cy="5954655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Lower Super Output Area (LSOA)</a:t>
            </a:r>
            <a:endParaRPr lang="en-US" dirty="0"/>
          </a:p>
        </p:txBody>
      </p:sp>
      <p:grpSp>
        <p:nvGrpSpPr>
          <p:cNvPr id="14" name="Gruppierung 13"/>
          <p:cNvGrpSpPr/>
          <p:nvPr/>
        </p:nvGrpSpPr>
        <p:grpSpPr>
          <a:xfrm>
            <a:off x="290945" y="1149927"/>
            <a:ext cx="7853595" cy="2273757"/>
            <a:chOff x="290945" y="1149927"/>
            <a:chExt cx="7853595" cy="2273757"/>
          </a:xfrm>
        </p:grpSpPr>
        <p:sp>
          <p:nvSpPr>
            <p:cNvPr id="9" name="Textfeld 8"/>
            <p:cNvSpPr txBox="1"/>
            <p:nvPr/>
          </p:nvSpPr>
          <p:spPr>
            <a:xfrm>
              <a:off x="290945" y="1149927"/>
              <a:ext cx="4862946" cy="1384995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Population of ≈1,500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≈35,000 areas</a:t>
              </a:r>
            </a:p>
          </p:txBody>
        </p:sp>
        <p:cxnSp>
          <p:nvCxnSpPr>
            <p:cNvPr id="13" name="Gerade Verbindung mit Pfeil 12"/>
            <p:cNvCxnSpPr/>
            <p:nvPr/>
          </p:nvCxnSpPr>
          <p:spPr>
            <a:xfrm>
              <a:off x="4835236" y="2008909"/>
              <a:ext cx="3309304" cy="14147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031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8" y="900646"/>
            <a:ext cx="11909307" cy="5954654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Crimes</a:t>
            </a:r>
            <a:endParaRPr lang="en-US" dirty="0"/>
          </a:p>
        </p:txBody>
      </p:sp>
      <p:grpSp>
        <p:nvGrpSpPr>
          <p:cNvPr id="11" name="Gruppierung 10"/>
          <p:cNvGrpSpPr/>
          <p:nvPr/>
        </p:nvGrpSpPr>
        <p:grpSpPr>
          <a:xfrm>
            <a:off x="290945" y="1149927"/>
            <a:ext cx="6747808" cy="5262979"/>
            <a:chOff x="290945" y="1149927"/>
            <a:chExt cx="6747808" cy="5262979"/>
          </a:xfrm>
        </p:grpSpPr>
        <p:grpSp>
          <p:nvGrpSpPr>
            <p:cNvPr id="14" name="Gruppierung 13"/>
            <p:cNvGrpSpPr/>
            <p:nvPr/>
          </p:nvGrpSpPr>
          <p:grpSpPr>
            <a:xfrm>
              <a:off x="290945" y="1149927"/>
              <a:ext cx="6747808" cy="5262979"/>
              <a:chOff x="290945" y="1149927"/>
              <a:chExt cx="6747808" cy="5262979"/>
            </a:xfrm>
          </p:grpSpPr>
          <p:sp>
            <p:nvSpPr>
              <p:cNvPr id="9" name="Textfeld 8"/>
              <p:cNvSpPr txBox="1"/>
              <p:nvPr/>
            </p:nvSpPr>
            <p:spPr>
              <a:xfrm>
                <a:off x="290945" y="1149927"/>
                <a:ext cx="5121314" cy="5262979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12.2010 </a:t>
                </a:r>
                <a:r>
                  <a:rPr lang="mr-IN" sz="2800" dirty="0" smtClean="0"/>
                  <a:t>–</a:t>
                </a:r>
                <a:r>
                  <a:rPr lang="en-US" sz="2800" dirty="0" smtClean="0"/>
                  <a:t> 08.2016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u="sng" dirty="0" smtClean="0"/>
                  <a:t>Attributes: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Crime type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Date (year and month)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Location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Outcome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Information about victim</a:t>
                </a:r>
              </a:p>
              <a:p>
                <a:pPr marL="457200" indent="-4572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 smtClean="0"/>
                  <a:t>Information about perpetrator</a:t>
                </a:r>
              </a:p>
            </p:txBody>
          </p:sp>
          <p:cxnSp>
            <p:nvCxnSpPr>
              <p:cNvPr id="13" name="Gerade Verbindung mit Pfeil 12"/>
              <p:cNvCxnSpPr/>
              <p:nvPr/>
            </p:nvCxnSpPr>
            <p:spPr>
              <a:xfrm>
                <a:off x="4835236" y="2008909"/>
                <a:ext cx="2203517" cy="137224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pierung 5"/>
            <p:cNvGrpSpPr/>
            <p:nvPr/>
          </p:nvGrpSpPr>
          <p:grpSpPr>
            <a:xfrm>
              <a:off x="617838" y="5263978"/>
              <a:ext cx="4217398" cy="965979"/>
              <a:chOff x="617838" y="5263978"/>
              <a:chExt cx="4217398" cy="965979"/>
            </a:xfrm>
          </p:grpSpPr>
          <p:cxnSp>
            <p:nvCxnSpPr>
              <p:cNvPr id="3" name="Gerade Verbindung 2"/>
              <p:cNvCxnSpPr/>
              <p:nvPr/>
            </p:nvCxnSpPr>
            <p:spPr>
              <a:xfrm flipV="1">
                <a:off x="617838" y="5263978"/>
                <a:ext cx="4217398" cy="29656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/>
            </p:nvCxnSpPr>
            <p:spPr>
              <a:xfrm>
                <a:off x="617838" y="5263978"/>
                <a:ext cx="4217398" cy="29656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/>
            </p:nvCxnSpPr>
            <p:spPr>
              <a:xfrm flipV="1">
                <a:off x="617838" y="5933394"/>
                <a:ext cx="4217398" cy="29656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/>
            </p:nvCxnSpPr>
            <p:spPr>
              <a:xfrm>
                <a:off x="617838" y="5933394"/>
                <a:ext cx="4217398" cy="29656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692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9" y="900646"/>
            <a:ext cx="11909305" cy="5954654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27142" y="0"/>
            <a:ext cx="10515600" cy="900645"/>
          </a:xfrm>
        </p:spPr>
        <p:txBody>
          <a:bodyPr/>
          <a:lstStyle/>
          <a:p>
            <a:pPr algn="ctr"/>
            <a:r>
              <a:rPr lang="en-US" dirty="0" smtClean="0"/>
              <a:t>Stop and Searches</a:t>
            </a:r>
            <a:endParaRPr lang="en-US" dirty="0"/>
          </a:p>
        </p:txBody>
      </p:sp>
      <p:grpSp>
        <p:nvGrpSpPr>
          <p:cNvPr id="14" name="Gruppierung 13"/>
          <p:cNvGrpSpPr/>
          <p:nvPr/>
        </p:nvGrpSpPr>
        <p:grpSpPr>
          <a:xfrm>
            <a:off x="290945" y="1149927"/>
            <a:ext cx="7917390" cy="4616648"/>
            <a:chOff x="290945" y="1149927"/>
            <a:chExt cx="7917390" cy="4616648"/>
          </a:xfrm>
        </p:grpSpPr>
        <p:sp>
          <p:nvSpPr>
            <p:cNvPr id="9" name="Textfeld 8"/>
            <p:cNvSpPr txBox="1"/>
            <p:nvPr/>
          </p:nvSpPr>
          <p:spPr>
            <a:xfrm>
              <a:off x="290945" y="1149927"/>
              <a:ext cx="4862946" cy="4616648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12.2014 </a:t>
              </a:r>
              <a:r>
                <a:rPr lang="mr-IN" sz="2800" dirty="0" smtClean="0"/>
                <a:t>–</a:t>
              </a:r>
              <a:r>
                <a:rPr lang="en-US" sz="2800" dirty="0" smtClean="0"/>
                <a:t> 08.2016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u="sng" dirty="0" smtClean="0"/>
                <a:t>Attributes: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Date (year, month and day)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Location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Gender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Age</a:t>
              </a:r>
            </a:p>
            <a:p>
              <a:pPr marL="457200" indent="-457200">
                <a:lnSpc>
                  <a:spcPct val="150000"/>
                </a:lnSpc>
                <a:buFont typeface="Arial" charset="0"/>
                <a:buChar char="•"/>
              </a:pPr>
              <a:r>
                <a:rPr lang="en-US" sz="2800" dirty="0" smtClean="0"/>
                <a:t>Ethnicity</a:t>
              </a:r>
            </a:p>
          </p:txBody>
        </p:sp>
        <p:cxnSp>
          <p:nvCxnSpPr>
            <p:cNvPr id="13" name="Gerade Verbindung mit Pfeil 12"/>
            <p:cNvCxnSpPr/>
            <p:nvPr/>
          </p:nvCxnSpPr>
          <p:spPr>
            <a:xfrm>
              <a:off x="4835236" y="2008909"/>
              <a:ext cx="3373099" cy="9044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7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Macintosh PowerPoint</Application>
  <PresentationFormat>Breitbild</PresentationFormat>
  <Paragraphs>272</Paragraphs>
  <Slides>46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4" baseType="lpstr">
      <vt:lpstr>ArialUnicodeMS</vt:lpstr>
      <vt:lpstr>Calibri</vt:lpstr>
      <vt:lpstr>Calibri Light</vt:lpstr>
      <vt:lpstr>Helvetica Neue</vt:lpstr>
      <vt:lpstr>Mangal</vt:lpstr>
      <vt:lpstr>Wingdings</vt:lpstr>
      <vt:lpstr>Arial</vt:lpstr>
      <vt:lpstr>Office</vt:lpstr>
      <vt:lpstr>Crime in the UK  Final presentation</vt:lpstr>
      <vt:lpstr>Sir Bernard Hogan-Howe former head of London’s Metropolitan as Commissioner of Police of the Metropolis (MPS) </vt:lpstr>
      <vt:lpstr>Agenda</vt:lpstr>
      <vt:lpstr>1. Datasets presentation</vt:lpstr>
      <vt:lpstr>PowerPoint-Präsentation</vt:lpstr>
      <vt:lpstr>Middle Super Output Area (MSOA)</vt:lpstr>
      <vt:lpstr>Lower Super Output Area (LSOA)</vt:lpstr>
      <vt:lpstr>Crimes</vt:lpstr>
      <vt:lpstr>Stop and Searches</vt:lpstr>
      <vt:lpstr>Points of Interest (POI)</vt:lpstr>
      <vt:lpstr>Data Sets</vt:lpstr>
      <vt:lpstr>PowerPoint-Präsentation</vt:lpstr>
      <vt:lpstr>General Data Preparation</vt:lpstr>
      <vt:lpstr>General Data Preparation</vt:lpstr>
      <vt:lpstr>General Data Preparation</vt:lpstr>
      <vt:lpstr> 3. Problems with the data </vt:lpstr>
      <vt:lpstr>Problems with the Data Set</vt:lpstr>
      <vt:lpstr>Problems with the Data Set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Descriptive statistics</vt:lpstr>
      <vt:lpstr>PowerPoint-Präsentation</vt:lpstr>
      <vt:lpstr>PowerPoint-Präsentation</vt:lpstr>
      <vt:lpstr>PowerPoint-Präsentation</vt:lpstr>
      <vt:lpstr>5. Predictive datamining</vt:lpstr>
      <vt:lpstr>Predictive datamining:</vt:lpstr>
      <vt:lpstr>PowerPoint-Präsentation</vt:lpstr>
      <vt:lpstr>1. First Approach for Predicting Crime Outcome Types</vt:lpstr>
      <vt:lpstr>First Approach for Predicting Crime Outcome Types</vt:lpstr>
      <vt:lpstr>First Approach for Predicting Crime Outcome Types</vt:lpstr>
      <vt:lpstr>Predicting Number of Crimes</vt:lpstr>
      <vt:lpstr>Predicting Number of Crimes</vt:lpstr>
      <vt:lpstr>Predicting Number of Crimes</vt:lpstr>
      <vt:lpstr>Predicting Number of Crimes</vt:lpstr>
      <vt:lpstr>3. Outlier detection</vt:lpstr>
      <vt:lpstr>In which respect are those 673 MSAOs abnormal?</vt:lpstr>
      <vt:lpstr>In which respect are those 673 MSAOs abnormal?</vt:lpstr>
      <vt:lpstr>PowerPoint-Präsentation</vt:lpstr>
      <vt:lpstr>Regression revisted – 1st Cluster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datamining</dc:title>
  <dc:creator>Aser-PC</dc:creator>
  <cp:lastModifiedBy>Chaoran Chen</cp:lastModifiedBy>
  <cp:revision>44</cp:revision>
  <dcterms:created xsi:type="dcterms:W3CDTF">2017-01-30T16:26:13Z</dcterms:created>
  <dcterms:modified xsi:type="dcterms:W3CDTF">2017-02-01T12:58:02Z</dcterms:modified>
</cp:coreProperties>
</file>